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8288000" cy="10287000"/>
  <p:notesSz cx="6858000" cy="9144000"/>
  <p:embeddedFontLst>
    <p:embeddedFont>
      <p:font typeface="HK Grotesk" panose="020B0604020202020204" charset="0"/>
      <p:regular r:id="rId20"/>
    </p:embeddedFont>
    <p:embeddedFont>
      <p:font typeface="HK Grotesk Bold" panose="020B0604020202020204" charset="0"/>
      <p:regular r:id="rId21"/>
    </p:embeddedFont>
    <p:embeddedFont>
      <p:font typeface="HK Grotesk Light" panose="020B0604020202020204" charset="0"/>
      <p:regular r:id="rId22"/>
    </p:embeddedFont>
    <p:embeddedFont>
      <p:font typeface="Nunito" pitchFamily="2" charset="0"/>
      <p:regular r:id="rId23"/>
    </p:embeddedFont>
    <p:embeddedFont>
      <p:font typeface="Nunito Bold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25" d="100"/>
          <a:sy n="25" d="100"/>
        </p:scale>
        <p:origin x="2386" y="9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17-Aug-25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17-Aug-25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17-Aug-25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17-Aug-25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17-Aug-25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17-Aug-25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17-Aug-25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17-Aug-25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17-Aug-25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17-Aug-25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17-Aug-25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17-Aug-25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svg"/><Relationship Id="rId7" Type="http://schemas.openxmlformats.org/officeDocument/2006/relationships/image" Target="../media/image2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4.png"/><Relationship Id="rId5" Type="http://schemas.openxmlformats.org/officeDocument/2006/relationships/image" Target="../media/image7.sv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6.png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svg"/><Relationship Id="rId7" Type="http://schemas.openxmlformats.org/officeDocument/2006/relationships/image" Target="../media/image9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5.svg"/><Relationship Id="rId10" Type="http://schemas.openxmlformats.org/officeDocument/2006/relationships/image" Target="../media/image3.png"/><Relationship Id="rId4" Type="http://schemas.openxmlformats.org/officeDocument/2006/relationships/image" Target="../media/image14.png"/><Relationship Id="rId9" Type="http://schemas.openxmlformats.org/officeDocument/2006/relationships/image" Target="../media/image7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svg"/><Relationship Id="rId7" Type="http://schemas.openxmlformats.org/officeDocument/2006/relationships/image" Target="../media/image2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svg"/><Relationship Id="rId7" Type="http://schemas.openxmlformats.org/officeDocument/2006/relationships/image" Target="../media/image2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.xlsx"/><Relationship Id="rId3" Type="http://schemas.openxmlformats.org/officeDocument/2006/relationships/image" Target="../media/image2.svg"/><Relationship Id="rId7" Type="http://schemas.openxmlformats.org/officeDocument/2006/relationships/image" Target="../media/image2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7.svg"/><Relationship Id="rId10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25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1.xlsx"/><Relationship Id="rId3" Type="http://schemas.openxmlformats.org/officeDocument/2006/relationships/image" Target="../media/image2.svg"/><Relationship Id="rId7" Type="http://schemas.openxmlformats.org/officeDocument/2006/relationships/image" Target="../media/image2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7.svg"/><Relationship Id="rId10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svg"/><Relationship Id="rId7" Type="http://schemas.openxmlformats.org/officeDocument/2006/relationships/image" Target="../media/image2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svg"/><Relationship Id="rId7" Type="http://schemas.openxmlformats.org/officeDocument/2006/relationships/image" Target="../media/image9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5.svg"/><Relationship Id="rId10" Type="http://schemas.openxmlformats.org/officeDocument/2006/relationships/image" Target="../media/image3.png"/><Relationship Id="rId4" Type="http://schemas.openxmlformats.org/officeDocument/2006/relationships/image" Target="../media/image14.png"/><Relationship Id="rId9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svg"/><Relationship Id="rId7" Type="http://schemas.openxmlformats.org/officeDocument/2006/relationships/image" Target="../media/image9.svg"/><Relationship Id="rId12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6.png"/><Relationship Id="rId5" Type="http://schemas.openxmlformats.org/officeDocument/2006/relationships/image" Target="../media/image15.svg"/><Relationship Id="rId10" Type="http://schemas.openxmlformats.org/officeDocument/2006/relationships/image" Target="../media/image3.png"/><Relationship Id="rId4" Type="http://schemas.openxmlformats.org/officeDocument/2006/relationships/image" Target="../media/image14.png"/><Relationship Id="rId9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9.svg"/><Relationship Id="rId7" Type="http://schemas.openxmlformats.org/officeDocument/2006/relationships/image" Target="../media/image1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3264442" y="5244392"/>
            <a:ext cx="5042608" cy="5042608"/>
          </a:xfrm>
          <a:custGeom>
            <a:avLst/>
            <a:gdLst/>
            <a:ahLst/>
            <a:cxnLst/>
            <a:rect l="l" t="t" r="r" b="b"/>
            <a:pathLst>
              <a:path w="5042608" h="5042608">
                <a:moveTo>
                  <a:pt x="5042608" y="0"/>
                </a:moveTo>
                <a:lnTo>
                  <a:pt x="0" y="0"/>
                </a:lnTo>
                <a:lnTo>
                  <a:pt x="0" y="5042608"/>
                </a:lnTo>
                <a:lnTo>
                  <a:pt x="5042608" y="5042608"/>
                </a:lnTo>
                <a:lnTo>
                  <a:pt x="504260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208631" y="130"/>
            <a:ext cx="2079369" cy="2079369"/>
          </a:xfrm>
          <a:custGeom>
            <a:avLst/>
            <a:gdLst/>
            <a:ahLst/>
            <a:cxnLst/>
            <a:rect l="l" t="t" r="r" b="b"/>
            <a:pathLst>
              <a:path w="2079369" h="2079369">
                <a:moveTo>
                  <a:pt x="0" y="0"/>
                </a:moveTo>
                <a:lnTo>
                  <a:pt x="2079369" y="0"/>
                </a:lnTo>
                <a:lnTo>
                  <a:pt x="2079369" y="2079369"/>
                </a:lnTo>
                <a:lnTo>
                  <a:pt x="0" y="207936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873358" y="3894022"/>
            <a:ext cx="10695095" cy="1045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800"/>
              </a:lnSpc>
            </a:pPr>
            <a:r>
              <a:rPr lang="en-US" sz="7800" b="1" spc="-78" dirty="0">
                <a:solidFill>
                  <a:srgbClr val="EC1C24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NAME OF THE STARTUP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962025"/>
            <a:ext cx="6001504" cy="1117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EC1C24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Logo</a:t>
            </a:r>
          </a:p>
          <a:p>
            <a:pPr marL="0" lvl="0" indent="0" algn="l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EC1C24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Tagline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38817" y="6264638"/>
            <a:ext cx="6001504" cy="1117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EC1C24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Name of the Founder(s)</a:t>
            </a:r>
          </a:p>
          <a:p>
            <a:pPr marL="0" lvl="0" indent="0" algn="l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EC1C24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Domain/Category of Startup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73358" y="8706866"/>
            <a:ext cx="12133925" cy="551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EC1C24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One-liner that explains the core idea in simple language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B8C9DD-88B2-BBF9-6C72-269DEDC46074}"/>
              </a:ext>
            </a:extLst>
          </p:cNvPr>
          <p:cNvSpPr txBox="1"/>
          <p:nvPr/>
        </p:nvSpPr>
        <p:spPr>
          <a:xfrm>
            <a:off x="873357" y="9340952"/>
            <a:ext cx="12133925" cy="525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480"/>
              </a:lnSpc>
              <a:spcBef>
                <a:spcPct val="0"/>
              </a:spcBef>
            </a:pPr>
            <a:r>
              <a:rPr lang="en-US" sz="2400" b="1" i="1" dirty="0">
                <a:solidFill>
                  <a:srgbClr val="EC1C24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Note: You may use multiple slides for one Topic if the content does not fit in a single slide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 flipH="1">
            <a:off x="2064793" y="925830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rot="5400000" flipH="1">
            <a:off x="0" y="9254603"/>
            <a:ext cx="1032397" cy="1032397"/>
          </a:xfrm>
          <a:custGeom>
            <a:avLst/>
            <a:gdLst/>
            <a:ahLst/>
            <a:cxnLst/>
            <a:rect l="l" t="t" r="r" b="b"/>
            <a:pathLst>
              <a:path w="1032397" h="1032397">
                <a:moveTo>
                  <a:pt x="1032397" y="0"/>
                </a:moveTo>
                <a:lnTo>
                  <a:pt x="0" y="0"/>
                </a:lnTo>
                <a:lnTo>
                  <a:pt x="0" y="1032397"/>
                </a:lnTo>
                <a:lnTo>
                  <a:pt x="1032397" y="1032397"/>
                </a:lnTo>
                <a:lnTo>
                  <a:pt x="103239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 rot="-10800000" flipH="1">
            <a:off x="3093493" y="9254603"/>
            <a:ext cx="1032397" cy="1032397"/>
          </a:xfrm>
          <a:custGeom>
            <a:avLst/>
            <a:gdLst/>
            <a:ahLst/>
            <a:cxnLst/>
            <a:rect l="l" t="t" r="r" b="b"/>
            <a:pathLst>
              <a:path w="1032397" h="1032397">
                <a:moveTo>
                  <a:pt x="1032397" y="0"/>
                </a:moveTo>
                <a:lnTo>
                  <a:pt x="0" y="0"/>
                </a:lnTo>
                <a:lnTo>
                  <a:pt x="0" y="1032397"/>
                </a:lnTo>
                <a:lnTo>
                  <a:pt x="1032397" y="1032397"/>
                </a:lnTo>
                <a:lnTo>
                  <a:pt x="103239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rot="-10800000" flipH="1">
            <a:off x="1032397" y="9254603"/>
            <a:ext cx="1032397" cy="1032397"/>
          </a:xfrm>
          <a:custGeom>
            <a:avLst/>
            <a:gdLst/>
            <a:ahLst/>
            <a:cxnLst/>
            <a:rect l="l" t="t" r="r" b="b"/>
            <a:pathLst>
              <a:path w="1032397" h="1032397">
                <a:moveTo>
                  <a:pt x="1032396" y="0"/>
                </a:moveTo>
                <a:lnTo>
                  <a:pt x="0" y="0"/>
                </a:lnTo>
                <a:lnTo>
                  <a:pt x="0" y="1032397"/>
                </a:lnTo>
                <a:lnTo>
                  <a:pt x="1032396" y="1032397"/>
                </a:lnTo>
                <a:lnTo>
                  <a:pt x="103239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4045993" y="9254603"/>
            <a:ext cx="18964895" cy="3999869"/>
          </a:xfrm>
          <a:custGeom>
            <a:avLst/>
            <a:gdLst/>
            <a:ahLst/>
            <a:cxnLst/>
            <a:rect l="l" t="t" r="r" b="b"/>
            <a:pathLst>
              <a:path w="18964895" h="3999869">
                <a:moveTo>
                  <a:pt x="0" y="0"/>
                </a:moveTo>
                <a:lnTo>
                  <a:pt x="18964896" y="0"/>
                </a:lnTo>
                <a:lnTo>
                  <a:pt x="18964896" y="3999869"/>
                </a:lnTo>
                <a:lnTo>
                  <a:pt x="0" y="39998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0021" y="1840254"/>
            <a:ext cx="10348517" cy="8094472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28700" y="431137"/>
            <a:ext cx="12863367" cy="1965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99"/>
              </a:lnSpc>
            </a:pPr>
            <a:r>
              <a:rPr lang="en-US" sz="6999" b="1" spc="-69">
                <a:solidFill>
                  <a:srgbClr val="EC1C24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Financial Projections</a:t>
            </a:r>
          </a:p>
          <a:p>
            <a:pPr marL="0" lvl="0" indent="0" algn="l">
              <a:lnSpc>
                <a:spcPts val="7699"/>
              </a:lnSpc>
            </a:pPr>
            <a:r>
              <a:rPr lang="en-US" sz="6999" b="1" spc="-69">
                <a:solidFill>
                  <a:srgbClr val="EC1C24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(3 Years)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194626" y="758381"/>
            <a:ext cx="6014005" cy="2594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387" lvl="1" indent="-226693" algn="just">
              <a:lnSpc>
                <a:spcPts val="2939"/>
              </a:lnSpc>
              <a:spcBef>
                <a:spcPct val="0"/>
              </a:spcBef>
              <a:buFont typeface="Arial"/>
              <a:buChar char="•"/>
            </a:pPr>
            <a:r>
              <a:rPr lang="en-US" sz="2099">
                <a:solidFill>
                  <a:srgbClr val="EC1C24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Provide a 3–5 year financial forecast: revenue, expenses, and net income</a:t>
            </a:r>
          </a:p>
          <a:p>
            <a:pPr marL="453387" lvl="1" indent="-226693" algn="just">
              <a:lnSpc>
                <a:spcPts val="2939"/>
              </a:lnSpc>
              <a:spcBef>
                <a:spcPct val="0"/>
              </a:spcBef>
              <a:buFont typeface="Arial"/>
              <a:buChar char="•"/>
            </a:pPr>
            <a:r>
              <a:rPr lang="en-US" sz="2099">
                <a:solidFill>
                  <a:srgbClr val="EC1C24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Include key metrics (e.g., customer growth, conversion rates, gross margin)</a:t>
            </a:r>
          </a:p>
          <a:p>
            <a:pPr marL="453387" lvl="1" indent="-226693" algn="just">
              <a:lnSpc>
                <a:spcPts val="2939"/>
              </a:lnSpc>
              <a:spcBef>
                <a:spcPct val="0"/>
              </a:spcBef>
              <a:buFont typeface="Arial"/>
              <a:buChar char="•"/>
            </a:pPr>
            <a:r>
              <a:rPr lang="en-US" sz="2099">
                <a:solidFill>
                  <a:srgbClr val="EC1C24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State major assumptions underlying your projections (market share, pricing, growth rates)</a:t>
            </a:r>
          </a:p>
          <a:p>
            <a:pPr marL="453387" lvl="1" indent="-226693" algn="just">
              <a:lnSpc>
                <a:spcPts val="2939"/>
              </a:lnSpc>
              <a:spcBef>
                <a:spcPct val="0"/>
              </a:spcBef>
              <a:buFont typeface="Arial"/>
              <a:buChar char="•"/>
            </a:pPr>
            <a:r>
              <a:rPr lang="en-US" sz="2099">
                <a:solidFill>
                  <a:srgbClr val="EC1C24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Use charts or tables to present data clearly</a:t>
            </a:r>
          </a:p>
        </p:txBody>
      </p:sp>
      <p:sp>
        <p:nvSpPr>
          <p:cNvPr id="10" name="Freeform 10"/>
          <p:cNvSpPr/>
          <p:nvPr/>
        </p:nvSpPr>
        <p:spPr>
          <a:xfrm>
            <a:off x="16208631" y="130"/>
            <a:ext cx="2079369" cy="2079369"/>
          </a:xfrm>
          <a:custGeom>
            <a:avLst/>
            <a:gdLst/>
            <a:ahLst/>
            <a:cxnLst/>
            <a:rect l="l" t="t" r="r" b="b"/>
            <a:pathLst>
              <a:path w="2079369" h="2079369">
                <a:moveTo>
                  <a:pt x="0" y="0"/>
                </a:moveTo>
                <a:lnTo>
                  <a:pt x="2079369" y="0"/>
                </a:lnTo>
                <a:lnTo>
                  <a:pt x="2079369" y="2079369"/>
                </a:lnTo>
                <a:lnTo>
                  <a:pt x="0" y="207936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graphicFrame>
        <p:nvGraphicFramePr>
          <p:cNvPr id="11" name="Object 11"/>
          <p:cNvGraphicFramePr/>
          <p:nvPr/>
        </p:nvGraphicFramePr>
        <p:xfrm>
          <a:off x="10518467" y="3733850"/>
          <a:ext cx="6286500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0" imgW="7543800" imgH="4610100" progId="Excel.Sheet.12">
                  <p:embed/>
                </p:oleObj>
              </mc:Choice>
              <mc:Fallback>
                <p:oleObj name="Worksheet" r:id="rId10" imgW="7543800" imgH="46101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518467" y="3733850"/>
                        <a:ext cx="6286500" cy="335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859644" y="9446127"/>
            <a:ext cx="11969869" cy="2524554"/>
          </a:xfrm>
          <a:custGeom>
            <a:avLst/>
            <a:gdLst/>
            <a:ahLst/>
            <a:cxnLst/>
            <a:rect l="l" t="t" r="r" b="b"/>
            <a:pathLst>
              <a:path w="11969869" h="2524554">
                <a:moveTo>
                  <a:pt x="0" y="0"/>
                </a:moveTo>
                <a:lnTo>
                  <a:pt x="11969869" y="0"/>
                </a:lnTo>
                <a:lnTo>
                  <a:pt x="11969869" y="2524554"/>
                </a:lnTo>
                <a:lnTo>
                  <a:pt x="0" y="25245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251113" y="-1409593"/>
            <a:ext cx="11578399" cy="2441990"/>
          </a:xfrm>
          <a:custGeom>
            <a:avLst/>
            <a:gdLst/>
            <a:ahLst/>
            <a:cxnLst/>
            <a:rect l="l" t="t" r="r" b="b"/>
            <a:pathLst>
              <a:path w="11578399" h="2441990">
                <a:moveTo>
                  <a:pt x="0" y="0"/>
                </a:moveTo>
                <a:lnTo>
                  <a:pt x="11578400" y="0"/>
                </a:lnTo>
                <a:lnTo>
                  <a:pt x="11578400" y="2441990"/>
                </a:lnTo>
                <a:lnTo>
                  <a:pt x="0" y="24419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TextBox 4"/>
          <p:cNvSpPr txBox="1"/>
          <p:nvPr/>
        </p:nvSpPr>
        <p:spPr>
          <a:xfrm>
            <a:off x="3500199" y="1085850"/>
            <a:ext cx="7611342" cy="1000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700"/>
              </a:lnSpc>
            </a:pPr>
            <a:r>
              <a:rPr lang="en-US" sz="7000" b="1" spc="-70">
                <a:solidFill>
                  <a:srgbClr val="EC1C24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Traction Metrics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748438" y="3508521"/>
            <a:ext cx="4956998" cy="1471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EC1C24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Number of users/customers onboarded</a:t>
            </a:r>
          </a:p>
          <a:p>
            <a:pPr marL="0" lvl="0" indent="0" algn="ctr">
              <a:lnSpc>
                <a:spcPts val="3919"/>
              </a:lnSpc>
              <a:spcBef>
                <a:spcPct val="0"/>
              </a:spcBef>
            </a:pPr>
            <a:endParaRPr lang="en-US" sz="2799">
              <a:solidFill>
                <a:srgbClr val="EC1C24"/>
              </a:solidFill>
              <a:latin typeface="HK Grotesk Light"/>
              <a:ea typeface="HK Grotesk Light"/>
              <a:cs typeface="HK Grotesk Light"/>
              <a:sym typeface="HK Grotesk Light"/>
            </a:endParaRPr>
          </a:p>
        </p:txBody>
      </p:sp>
      <p:sp>
        <p:nvSpPr>
          <p:cNvPr id="6" name="Freeform 6"/>
          <p:cNvSpPr/>
          <p:nvPr/>
        </p:nvSpPr>
        <p:spPr>
          <a:xfrm flipH="1">
            <a:off x="-19050" y="7725859"/>
            <a:ext cx="2580191" cy="2580191"/>
          </a:xfrm>
          <a:custGeom>
            <a:avLst/>
            <a:gdLst/>
            <a:ahLst/>
            <a:cxnLst/>
            <a:rect l="l" t="t" r="r" b="b"/>
            <a:pathLst>
              <a:path w="2580191" h="2580191">
                <a:moveTo>
                  <a:pt x="2580191" y="0"/>
                </a:moveTo>
                <a:lnTo>
                  <a:pt x="0" y="0"/>
                </a:lnTo>
                <a:lnTo>
                  <a:pt x="0" y="2580191"/>
                </a:lnTo>
                <a:lnTo>
                  <a:pt x="2580191" y="2580191"/>
                </a:lnTo>
                <a:lnTo>
                  <a:pt x="258019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 rot="5400000" flipH="1">
            <a:off x="-19050" y="5145668"/>
            <a:ext cx="2580191" cy="2580191"/>
          </a:xfrm>
          <a:custGeom>
            <a:avLst/>
            <a:gdLst/>
            <a:ahLst/>
            <a:cxnLst/>
            <a:rect l="l" t="t" r="r" b="b"/>
            <a:pathLst>
              <a:path w="2580191" h="2580191">
                <a:moveTo>
                  <a:pt x="2580191" y="0"/>
                </a:moveTo>
                <a:lnTo>
                  <a:pt x="0" y="0"/>
                </a:lnTo>
                <a:lnTo>
                  <a:pt x="0" y="2580191"/>
                </a:lnTo>
                <a:lnTo>
                  <a:pt x="2580191" y="2580191"/>
                </a:lnTo>
                <a:lnTo>
                  <a:pt x="258019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 flipH="1">
            <a:off x="-19050" y="2565477"/>
            <a:ext cx="2580191" cy="2580191"/>
          </a:xfrm>
          <a:custGeom>
            <a:avLst/>
            <a:gdLst/>
            <a:ahLst/>
            <a:cxnLst/>
            <a:rect l="l" t="t" r="r" b="b"/>
            <a:pathLst>
              <a:path w="2580191" h="2580191">
                <a:moveTo>
                  <a:pt x="2580191" y="0"/>
                </a:moveTo>
                <a:lnTo>
                  <a:pt x="0" y="0"/>
                </a:lnTo>
                <a:lnTo>
                  <a:pt x="0" y="2580191"/>
                </a:lnTo>
                <a:lnTo>
                  <a:pt x="2580191" y="2580191"/>
                </a:lnTo>
                <a:lnTo>
                  <a:pt x="2580191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 rot="5400000" flipH="1">
            <a:off x="-19050" y="0"/>
            <a:ext cx="2580191" cy="2580191"/>
          </a:xfrm>
          <a:custGeom>
            <a:avLst/>
            <a:gdLst/>
            <a:ahLst/>
            <a:cxnLst/>
            <a:rect l="l" t="t" r="r" b="b"/>
            <a:pathLst>
              <a:path w="2580191" h="2580191">
                <a:moveTo>
                  <a:pt x="2580191" y="0"/>
                </a:moveTo>
                <a:lnTo>
                  <a:pt x="0" y="0"/>
                </a:lnTo>
                <a:lnTo>
                  <a:pt x="0" y="2580191"/>
                </a:lnTo>
                <a:lnTo>
                  <a:pt x="2580191" y="2580191"/>
                </a:lnTo>
                <a:lnTo>
                  <a:pt x="2580191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TextBox 10"/>
          <p:cNvSpPr txBox="1"/>
          <p:nvPr/>
        </p:nvSpPr>
        <p:spPr>
          <a:xfrm>
            <a:off x="11374509" y="3508521"/>
            <a:ext cx="4956998" cy="1471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EC1C24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Retention or engagement metrics</a:t>
            </a:r>
          </a:p>
          <a:p>
            <a:pPr marL="0" lvl="0" indent="0" algn="ctr">
              <a:lnSpc>
                <a:spcPts val="3919"/>
              </a:lnSpc>
              <a:spcBef>
                <a:spcPct val="0"/>
              </a:spcBef>
            </a:pPr>
            <a:endParaRPr lang="en-US" sz="2799">
              <a:solidFill>
                <a:srgbClr val="EC1C24"/>
              </a:solidFill>
              <a:latin typeface="HK Grotesk Light"/>
              <a:ea typeface="HK Grotesk Light"/>
              <a:cs typeface="HK Grotesk Light"/>
              <a:sym typeface="HK Grotesk Light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748438" y="6879795"/>
            <a:ext cx="4956998" cy="976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EC1C24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Partnerships or pilot projects</a:t>
            </a:r>
          </a:p>
          <a:p>
            <a:pPr marL="0" lvl="0" indent="0" algn="ctr">
              <a:lnSpc>
                <a:spcPts val="3919"/>
              </a:lnSpc>
              <a:spcBef>
                <a:spcPct val="0"/>
              </a:spcBef>
            </a:pPr>
            <a:endParaRPr lang="en-US" sz="2799">
              <a:solidFill>
                <a:srgbClr val="EC1C24"/>
              </a:solidFill>
              <a:latin typeface="HK Grotesk Light"/>
              <a:ea typeface="HK Grotesk Light"/>
              <a:cs typeface="HK Grotesk Light"/>
              <a:sym typeface="HK Grotesk Light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1734031" y="6879795"/>
            <a:ext cx="4956998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EC1C24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Key milestones and growth KPIs</a:t>
            </a:r>
          </a:p>
        </p:txBody>
      </p:sp>
      <p:sp>
        <p:nvSpPr>
          <p:cNvPr id="13" name="Freeform 13"/>
          <p:cNvSpPr/>
          <p:nvPr/>
        </p:nvSpPr>
        <p:spPr>
          <a:xfrm>
            <a:off x="16208631" y="130"/>
            <a:ext cx="2079369" cy="2079369"/>
          </a:xfrm>
          <a:custGeom>
            <a:avLst/>
            <a:gdLst/>
            <a:ahLst/>
            <a:cxnLst/>
            <a:rect l="l" t="t" r="r" b="b"/>
            <a:pathLst>
              <a:path w="2079369" h="2079369">
                <a:moveTo>
                  <a:pt x="0" y="0"/>
                </a:moveTo>
                <a:lnTo>
                  <a:pt x="2079369" y="0"/>
                </a:lnTo>
                <a:lnTo>
                  <a:pt x="2079369" y="2079369"/>
                </a:lnTo>
                <a:lnTo>
                  <a:pt x="0" y="207936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31008" y="6326081"/>
            <a:ext cx="323850" cy="323850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C1C24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5317258" y="6316557"/>
            <a:ext cx="323850" cy="323850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C1C24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9605817" y="6307032"/>
            <a:ext cx="323850" cy="32385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C1C24"/>
            </a:solidFill>
          </p:spPr>
        </p:sp>
      </p:grpSp>
      <p:sp>
        <p:nvSpPr>
          <p:cNvPr id="8" name="AutoShape 8"/>
          <p:cNvSpPr/>
          <p:nvPr/>
        </p:nvSpPr>
        <p:spPr>
          <a:xfrm flipV="1">
            <a:off x="5641108" y="6468957"/>
            <a:ext cx="3964708" cy="9525"/>
          </a:xfrm>
          <a:prstGeom prst="line">
            <a:avLst/>
          </a:prstGeom>
          <a:ln w="28575" cap="flat">
            <a:solidFill>
              <a:srgbClr val="EC1C2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 flipV="1">
            <a:off x="0" y="6468957"/>
            <a:ext cx="5317236" cy="0"/>
          </a:xfrm>
          <a:prstGeom prst="line">
            <a:avLst/>
          </a:prstGeom>
          <a:ln w="28575" cap="flat">
            <a:solidFill>
              <a:srgbClr val="EC1C2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 flipV="1">
            <a:off x="9929667" y="6459432"/>
            <a:ext cx="3800475" cy="9525"/>
          </a:xfrm>
          <a:prstGeom prst="line">
            <a:avLst/>
          </a:prstGeom>
          <a:ln w="28575" cap="flat">
            <a:solidFill>
              <a:srgbClr val="EC1C2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1" name="Group 11"/>
          <p:cNvGrpSpPr/>
          <p:nvPr/>
        </p:nvGrpSpPr>
        <p:grpSpPr>
          <a:xfrm>
            <a:off x="13730142" y="6297507"/>
            <a:ext cx="323850" cy="323850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C1C24"/>
            </a:solidFill>
          </p:spPr>
        </p:sp>
      </p:grpSp>
      <p:sp>
        <p:nvSpPr>
          <p:cNvPr id="13" name="AutoShape 13"/>
          <p:cNvSpPr/>
          <p:nvPr/>
        </p:nvSpPr>
        <p:spPr>
          <a:xfrm flipV="1">
            <a:off x="14053992" y="6459432"/>
            <a:ext cx="4234008" cy="0"/>
          </a:xfrm>
          <a:prstGeom prst="line">
            <a:avLst/>
          </a:prstGeom>
          <a:ln w="28575" cap="flat">
            <a:solidFill>
              <a:srgbClr val="EC1C2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TextBox 14"/>
          <p:cNvSpPr txBox="1"/>
          <p:nvPr/>
        </p:nvSpPr>
        <p:spPr>
          <a:xfrm>
            <a:off x="1028700" y="1095375"/>
            <a:ext cx="12863367" cy="993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99"/>
              </a:lnSpc>
            </a:pPr>
            <a:r>
              <a:rPr lang="en-US" sz="6999" b="1" spc="-69">
                <a:solidFill>
                  <a:srgbClr val="EC1C24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Roadmap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5291103"/>
            <a:ext cx="3364925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69"/>
              </a:lnSpc>
              <a:spcBef>
                <a:spcPct val="0"/>
              </a:spcBef>
            </a:pPr>
            <a:r>
              <a:rPr lang="en-US" sz="2724" b="1">
                <a:solidFill>
                  <a:srgbClr val="EC1C24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Team Formation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8700" y="7288106"/>
            <a:ext cx="3364925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EC1C24"/>
                </a:solidFill>
                <a:latin typeface="HK Grotesk"/>
                <a:ea typeface="HK Grotesk"/>
                <a:cs typeface="HK Grotesk"/>
                <a:sym typeface="HK Grotesk"/>
              </a:rPr>
              <a:t>Year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317258" y="5291103"/>
            <a:ext cx="3364925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69"/>
              </a:lnSpc>
              <a:spcBef>
                <a:spcPct val="0"/>
              </a:spcBef>
            </a:pPr>
            <a:r>
              <a:rPr lang="en-US" sz="2724" b="1">
                <a:solidFill>
                  <a:srgbClr val="EC1C24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Product Development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317258" y="7288106"/>
            <a:ext cx="3364925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EC1C24"/>
                </a:solidFill>
                <a:latin typeface="HK Grotesk"/>
                <a:ea typeface="HK Grotesk"/>
                <a:cs typeface="HK Grotesk"/>
                <a:sym typeface="HK Grotesk"/>
              </a:rPr>
              <a:t>Year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894375" y="5291103"/>
            <a:ext cx="3364925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69"/>
              </a:lnSpc>
              <a:spcBef>
                <a:spcPct val="0"/>
              </a:spcBef>
            </a:pPr>
            <a:r>
              <a:rPr lang="en-US" sz="2724" b="1">
                <a:solidFill>
                  <a:srgbClr val="EC1C24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First Funding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894375" y="7288106"/>
            <a:ext cx="3364925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EC1C24"/>
                </a:solidFill>
                <a:latin typeface="HK Grotesk"/>
                <a:ea typeface="HK Grotesk"/>
                <a:cs typeface="HK Grotesk"/>
                <a:sym typeface="HK Grotesk"/>
              </a:rPr>
              <a:t>Year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605817" y="5291103"/>
            <a:ext cx="3364925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69"/>
              </a:lnSpc>
              <a:spcBef>
                <a:spcPct val="0"/>
              </a:spcBef>
            </a:pPr>
            <a:r>
              <a:rPr lang="en-US" sz="2724" b="1">
                <a:solidFill>
                  <a:srgbClr val="EC1C24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Market Launch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605817" y="7288106"/>
            <a:ext cx="3364925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EC1C24"/>
                </a:solidFill>
                <a:latin typeface="HK Grotesk"/>
                <a:ea typeface="HK Grotesk"/>
                <a:cs typeface="HK Grotesk"/>
                <a:sym typeface="HK Grotesk"/>
              </a:rPr>
              <a:t>Year</a:t>
            </a:r>
          </a:p>
        </p:txBody>
      </p:sp>
      <p:sp>
        <p:nvSpPr>
          <p:cNvPr id="23" name="Freeform 23"/>
          <p:cNvSpPr/>
          <p:nvPr/>
        </p:nvSpPr>
        <p:spPr>
          <a:xfrm rot="5400000" flipH="1">
            <a:off x="2064793" y="925830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4" name="Freeform 24"/>
          <p:cNvSpPr/>
          <p:nvPr/>
        </p:nvSpPr>
        <p:spPr>
          <a:xfrm rot="5400000" flipH="1">
            <a:off x="0" y="9254603"/>
            <a:ext cx="1032397" cy="1032397"/>
          </a:xfrm>
          <a:custGeom>
            <a:avLst/>
            <a:gdLst/>
            <a:ahLst/>
            <a:cxnLst/>
            <a:rect l="l" t="t" r="r" b="b"/>
            <a:pathLst>
              <a:path w="1032397" h="1032397">
                <a:moveTo>
                  <a:pt x="1032397" y="0"/>
                </a:moveTo>
                <a:lnTo>
                  <a:pt x="0" y="0"/>
                </a:lnTo>
                <a:lnTo>
                  <a:pt x="0" y="1032397"/>
                </a:lnTo>
                <a:lnTo>
                  <a:pt x="1032397" y="1032397"/>
                </a:lnTo>
                <a:lnTo>
                  <a:pt x="103239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5" name="Freeform 25"/>
          <p:cNvSpPr/>
          <p:nvPr/>
        </p:nvSpPr>
        <p:spPr>
          <a:xfrm rot="-10800000" flipH="1">
            <a:off x="3093493" y="9254603"/>
            <a:ext cx="1032397" cy="1032397"/>
          </a:xfrm>
          <a:custGeom>
            <a:avLst/>
            <a:gdLst/>
            <a:ahLst/>
            <a:cxnLst/>
            <a:rect l="l" t="t" r="r" b="b"/>
            <a:pathLst>
              <a:path w="1032397" h="1032397">
                <a:moveTo>
                  <a:pt x="1032397" y="0"/>
                </a:moveTo>
                <a:lnTo>
                  <a:pt x="0" y="0"/>
                </a:lnTo>
                <a:lnTo>
                  <a:pt x="0" y="1032397"/>
                </a:lnTo>
                <a:lnTo>
                  <a:pt x="1032397" y="1032397"/>
                </a:lnTo>
                <a:lnTo>
                  <a:pt x="103239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6" name="Freeform 26"/>
          <p:cNvSpPr/>
          <p:nvPr/>
        </p:nvSpPr>
        <p:spPr>
          <a:xfrm rot="-10800000" flipH="1">
            <a:off x="1032397" y="9254603"/>
            <a:ext cx="1032397" cy="1032397"/>
          </a:xfrm>
          <a:custGeom>
            <a:avLst/>
            <a:gdLst/>
            <a:ahLst/>
            <a:cxnLst/>
            <a:rect l="l" t="t" r="r" b="b"/>
            <a:pathLst>
              <a:path w="1032397" h="1032397">
                <a:moveTo>
                  <a:pt x="1032396" y="0"/>
                </a:moveTo>
                <a:lnTo>
                  <a:pt x="0" y="0"/>
                </a:lnTo>
                <a:lnTo>
                  <a:pt x="0" y="1032397"/>
                </a:lnTo>
                <a:lnTo>
                  <a:pt x="1032396" y="1032397"/>
                </a:lnTo>
                <a:lnTo>
                  <a:pt x="103239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7" name="Freeform 27"/>
          <p:cNvSpPr/>
          <p:nvPr/>
        </p:nvSpPr>
        <p:spPr>
          <a:xfrm>
            <a:off x="4045993" y="9254603"/>
            <a:ext cx="18964895" cy="3999869"/>
          </a:xfrm>
          <a:custGeom>
            <a:avLst/>
            <a:gdLst/>
            <a:ahLst/>
            <a:cxnLst/>
            <a:rect l="l" t="t" r="r" b="b"/>
            <a:pathLst>
              <a:path w="18964895" h="3999869">
                <a:moveTo>
                  <a:pt x="0" y="0"/>
                </a:moveTo>
                <a:lnTo>
                  <a:pt x="18964896" y="0"/>
                </a:lnTo>
                <a:lnTo>
                  <a:pt x="18964896" y="3999869"/>
                </a:lnTo>
                <a:lnTo>
                  <a:pt x="0" y="39998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8" name="TextBox 28"/>
          <p:cNvSpPr txBox="1"/>
          <p:nvPr/>
        </p:nvSpPr>
        <p:spPr>
          <a:xfrm>
            <a:off x="6999721" y="1126145"/>
            <a:ext cx="8864454" cy="3590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35673" lvl="1" indent="-317837" algn="just">
              <a:lnSpc>
                <a:spcPts val="4122"/>
              </a:lnSpc>
              <a:spcBef>
                <a:spcPct val="0"/>
              </a:spcBef>
              <a:buFont typeface="Arial"/>
              <a:buChar char="•"/>
            </a:pPr>
            <a:r>
              <a:rPr lang="en-US" sz="2944">
                <a:solidFill>
                  <a:srgbClr val="EC1C24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List major milestones (product development, market entry, partnerships, regulatory approvals)</a:t>
            </a:r>
          </a:p>
          <a:p>
            <a:pPr marL="635673" lvl="1" indent="-317837" algn="just">
              <a:lnSpc>
                <a:spcPts val="4122"/>
              </a:lnSpc>
              <a:spcBef>
                <a:spcPct val="0"/>
              </a:spcBef>
              <a:buFont typeface="Arial"/>
              <a:buChar char="•"/>
            </a:pPr>
            <a:r>
              <a:rPr lang="en-US" sz="2944">
                <a:solidFill>
                  <a:srgbClr val="EC1C24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Provide a timeline (quarterly or yearly) for each milestone</a:t>
            </a:r>
          </a:p>
          <a:p>
            <a:pPr marL="635673" lvl="1" indent="-317837" algn="just">
              <a:lnSpc>
                <a:spcPts val="4122"/>
              </a:lnSpc>
              <a:spcBef>
                <a:spcPct val="0"/>
              </a:spcBef>
              <a:buFont typeface="Arial"/>
              <a:buChar char="•"/>
            </a:pPr>
            <a:r>
              <a:rPr lang="en-US" sz="2944">
                <a:solidFill>
                  <a:srgbClr val="EC1C24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Highlight dependencies or critical paths (e.g., funding needed before launch)</a:t>
            </a:r>
          </a:p>
          <a:p>
            <a:pPr marL="635673" lvl="1" indent="-317837" algn="just">
              <a:lnSpc>
                <a:spcPts val="4122"/>
              </a:lnSpc>
              <a:spcBef>
                <a:spcPct val="0"/>
              </a:spcBef>
              <a:buFont typeface="Arial"/>
              <a:buChar char="•"/>
            </a:pPr>
            <a:r>
              <a:rPr lang="en-US" sz="2944">
                <a:solidFill>
                  <a:srgbClr val="EC1C24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Use a visual timeline or Gantt chart for clarity</a:t>
            </a:r>
          </a:p>
        </p:txBody>
      </p:sp>
      <p:sp>
        <p:nvSpPr>
          <p:cNvPr id="29" name="Freeform 29"/>
          <p:cNvSpPr/>
          <p:nvPr/>
        </p:nvSpPr>
        <p:spPr>
          <a:xfrm>
            <a:off x="16208631" y="130"/>
            <a:ext cx="2079369" cy="2079369"/>
          </a:xfrm>
          <a:custGeom>
            <a:avLst/>
            <a:gdLst/>
            <a:ahLst/>
            <a:cxnLst/>
            <a:rect l="l" t="t" r="r" b="b"/>
            <a:pathLst>
              <a:path w="2079369" h="2079369">
                <a:moveTo>
                  <a:pt x="0" y="0"/>
                </a:moveTo>
                <a:lnTo>
                  <a:pt x="2079369" y="0"/>
                </a:lnTo>
                <a:lnTo>
                  <a:pt x="2079369" y="2079369"/>
                </a:lnTo>
                <a:lnTo>
                  <a:pt x="0" y="207936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095375"/>
            <a:ext cx="12863367" cy="993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99"/>
              </a:lnSpc>
            </a:pPr>
            <a:r>
              <a:rPr lang="en-US" sz="6999" b="1" spc="-69">
                <a:solidFill>
                  <a:srgbClr val="EC1C24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Regulatory, IP &amp; Legal</a:t>
            </a:r>
          </a:p>
        </p:txBody>
      </p:sp>
      <p:sp>
        <p:nvSpPr>
          <p:cNvPr id="3" name="Freeform 3"/>
          <p:cNvSpPr/>
          <p:nvPr/>
        </p:nvSpPr>
        <p:spPr>
          <a:xfrm rot="5400000" flipH="1">
            <a:off x="2064793" y="925830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 rot="5400000" flipH="1">
            <a:off x="0" y="9254603"/>
            <a:ext cx="1032397" cy="1032397"/>
          </a:xfrm>
          <a:custGeom>
            <a:avLst/>
            <a:gdLst/>
            <a:ahLst/>
            <a:cxnLst/>
            <a:rect l="l" t="t" r="r" b="b"/>
            <a:pathLst>
              <a:path w="1032397" h="1032397">
                <a:moveTo>
                  <a:pt x="1032397" y="0"/>
                </a:moveTo>
                <a:lnTo>
                  <a:pt x="0" y="0"/>
                </a:lnTo>
                <a:lnTo>
                  <a:pt x="0" y="1032397"/>
                </a:lnTo>
                <a:lnTo>
                  <a:pt x="1032397" y="1032397"/>
                </a:lnTo>
                <a:lnTo>
                  <a:pt x="103239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rot="-10800000" flipH="1">
            <a:off x="3093493" y="9254603"/>
            <a:ext cx="1032397" cy="1032397"/>
          </a:xfrm>
          <a:custGeom>
            <a:avLst/>
            <a:gdLst/>
            <a:ahLst/>
            <a:cxnLst/>
            <a:rect l="l" t="t" r="r" b="b"/>
            <a:pathLst>
              <a:path w="1032397" h="1032397">
                <a:moveTo>
                  <a:pt x="1032397" y="0"/>
                </a:moveTo>
                <a:lnTo>
                  <a:pt x="0" y="0"/>
                </a:lnTo>
                <a:lnTo>
                  <a:pt x="0" y="1032397"/>
                </a:lnTo>
                <a:lnTo>
                  <a:pt x="1032397" y="1032397"/>
                </a:lnTo>
                <a:lnTo>
                  <a:pt x="103239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 rot="-10800000" flipH="1">
            <a:off x="1032397" y="9254603"/>
            <a:ext cx="1032397" cy="1032397"/>
          </a:xfrm>
          <a:custGeom>
            <a:avLst/>
            <a:gdLst/>
            <a:ahLst/>
            <a:cxnLst/>
            <a:rect l="l" t="t" r="r" b="b"/>
            <a:pathLst>
              <a:path w="1032397" h="1032397">
                <a:moveTo>
                  <a:pt x="1032396" y="0"/>
                </a:moveTo>
                <a:lnTo>
                  <a:pt x="0" y="0"/>
                </a:lnTo>
                <a:lnTo>
                  <a:pt x="0" y="1032397"/>
                </a:lnTo>
                <a:lnTo>
                  <a:pt x="1032396" y="1032397"/>
                </a:lnTo>
                <a:lnTo>
                  <a:pt x="103239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>
            <a:off x="4045993" y="9254603"/>
            <a:ext cx="18964895" cy="3999869"/>
          </a:xfrm>
          <a:custGeom>
            <a:avLst/>
            <a:gdLst/>
            <a:ahLst/>
            <a:cxnLst/>
            <a:rect l="l" t="t" r="r" b="b"/>
            <a:pathLst>
              <a:path w="18964895" h="3999869">
                <a:moveTo>
                  <a:pt x="0" y="0"/>
                </a:moveTo>
                <a:lnTo>
                  <a:pt x="18964896" y="0"/>
                </a:lnTo>
                <a:lnTo>
                  <a:pt x="18964896" y="3999869"/>
                </a:lnTo>
                <a:lnTo>
                  <a:pt x="0" y="39998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TextBox 8"/>
          <p:cNvSpPr txBox="1"/>
          <p:nvPr/>
        </p:nvSpPr>
        <p:spPr>
          <a:xfrm>
            <a:off x="1032397" y="2391640"/>
            <a:ext cx="15047501" cy="46620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6743" lvl="1" indent="-358372" algn="just">
              <a:lnSpc>
                <a:spcPts val="4647"/>
              </a:lnSpc>
              <a:buFont typeface="Arial"/>
              <a:buChar char="•"/>
            </a:pPr>
            <a:r>
              <a:rPr lang="en-US" sz="3319">
                <a:solidFill>
                  <a:srgbClr val="EC1C24"/>
                </a:solidFill>
                <a:latin typeface="HK Grotesk"/>
                <a:ea typeface="HK Grotesk"/>
                <a:cs typeface="HK Grotesk"/>
                <a:sym typeface="HK Grotesk"/>
              </a:rPr>
              <a:t>Address compliance, IP, and legal issues (if any)</a:t>
            </a:r>
          </a:p>
          <a:p>
            <a:pPr algn="just">
              <a:lnSpc>
                <a:spcPts val="4647"/>
              </a:lnSpc>
            </a:pPr>
            <a:endParaRPr lang="en-US" sz="3319">
              <a:solidFill>
                <a:srgbClr val="EC1C24"/>
              </a:solidFill>
              <a:latin typeface="HK Grotesk"/>
              <a:ea typeface="HK Grotesk"/>
              <a:cs typeface="HK Grotesk"/>
              <a:sym typeface="HK Grotesk"/>
            </a:endParaRPr>
          </a:p>
          <a:p>
            <a:pPr marL="716743" lvl="1" indent="-358372" algn="just">
              <a:lnSpc>
                <a:spcPts val="4647"/>
              </a:lnSpc>
              <a:buFont typeface="Arial"/>
              <a:buChar char="•"/>
            </a:pPr>
            <a:r>
              <a:rPr lang="en-US" sz="3319">
                <a:solidFill>
                  <a:srgbClr val="EC1C24"/>
                </a:solidFill>
                <a:latin typeface="HK Grotesk"/>
                <a:ea typeface="HK Grotesk"/>
                <a:cs typeface="HK Grotesk"/>
                <a:sym typeface="HK Grotesk"/>
              </a:rPr>
              <a:t>Current IP (patents, trademarks, copyrights) &amp; their details</a:t>
            </a:r>
          </a:p>
          <a:p>
            <a:pPr algn="just">
              <a:lnSpc>
                <a:spcPts val="4647"/>
              </a:lnSpc>
            </a:pPr>
            <a:endParaRPr lang="en-US" sz="3319">
              <a:solidFill>
                <a:srgbClr val="EC1C24"/>
              </a:solidFill>
              <a:latin typeface="HK Grotesk"/>
              <a:ea typeface="HK Grotesk"/>
              <a:cs typeface="HK Grotesk"/>
              <a:sym typeface="HK Grotesk"/>
            </a:endParaRPr>
          </a:p>
          <a:p>
            <a:pPr marL="716743" lvl="1" indent="-358372" algn="just">
              <a:lnSpc>
                <a:spcPts val="4647"/>
              </a:lnSpc>
              <a:spcBef>
                <a:spcPct val="0"/>
              </a:spcBef>
              <a:buFont typeface="Arial"/>
              <a:buChar char="•"/>
            </a:pPr>
            <a:r>
              <a:rPr lang="en-US" sz="3319">
                <a:solidFill>
                  <a:srgbClr val="EC1C24"/>
                </a:solidFill>
                <a:latin typeface="HK Grotesk"/>
                <a:ea typeface="HK Grotesk"/>
                <a:cs typeface="HK Grotesk"/>
                <a:sym typeface="HK Grotesk"/>
              </a:rPr>
              <a:t>Data privacy or regulatory approvals needed</a:t>
            </a:r>
          </a:p>
          <a:p>
            <a:pPr algn="just">
              <a:lnSpc>
                <a:spcPts val="4647"/>
              </a:lnSpc>
              <a:spcBef>
                <a:spcPct val="0"/>
              </a:spcBef>
            </a:pPr>
            <a:endParaRPr lang="en-US" sz="3319">
              <a:solidFill>
                <a:srgbClr val="EC1C24"/>
              </a:solidFill>
              <a:latin typeface="HK Grotesk"/>
              <a:ea typeface="HK Grotesk"/>
              <a:cs typeface="HK Grotesk"/>
              <a:sym typeface="HK Grotesk"/>
            </a:endParaRPr>
          </a:p>
          <a:p>
            <a:pPr marL="716743" lvl="1" indent="-358372" algn="just">
              <a:lnSpc>
                <a:spcPts val="4647"/>
              </a:lnSpc>
              <a:spcBef>
                <a:spcPct val="0"/>
              </a:spcBef>
              <a:buFont typeface="Arial"/>
              <a:buChar char="•"/>
            </a:pPr>
            <a:r>
              <a:rPr lang="en-US" sz="3319">
                <a:solidFill>
                  <a:srgbClr val="EC1C24"/>
                </a:solidFill>
                <a:latin typeface="HK Grotesk"/>
                <a:ea typeface="HK Grotesk"/>
                <a:cs typeface="HK Grotesk"/>
                <a:sym typeface="HK Grotesk"/>
              </a:rPr>
              <a:t>Legal structure (type of company, country of incorporation, date of incorporation, registered address)</a:t>
            </a:r>
          </a:p>
        </p:txBody>
      </p:sp>
      <p:sp>
        <p:nvSpPr>
          <p:cNvPr id="9" name="Freeform 9"/>
          <p:cNvSpPr/>
          <p:nvPr/>
        </p:nvSpPr>
        <p:spPr>
          <a:xfrm>
            <a:off x="16208631" y="130"/>
            <a:ext cx="2079369" cy="2079369"/>
          </a:xfrm>
          <a:custGeom>
            <a:avLst/>
            <a:gdLst/>
            <a:ahLst/>
            <a:cxnLst/>
            <a:rect l="l" t="t" r="r" b="b"/>
            <a:pathLst>
              <a:path w="2079369" h="2079369">
                <a:moveTo>
                  <a:pt x="0" y="0"/>
                </a:moveTo>
                <a:lnTo>
                  <a:pt x="2079369" y="0"/>
                </a:lnTo>
                <a:lnTo>
                  <a:pt x="2079369" y="2079369"/>
                </a:lnTo>
                <a:lnTo>
                  <a:pt x="0" y="207936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19050" y="7725859"/>
            <a:ext cx="2580191" cy="2580191"/>
          </a:xfrm>
          <a:custGeom>
            <a:avLst/>
            <a:gdLst/>
            <a:ahLst/>
            <a:cxnLst/>
            <a:rect l="l" t="t" r="r" b="b"/>
            <a:pathLst>
              <a:path w="2580191" h="2580191">
                <a:moveTo>
                  <a:pt x="2580191" y="0"/>
                </a:moveTo>
                <a:lnTo>
                  <a:pt x="0" y="0"/>
                </a:lnTo>
                <a:lnTo>
                  <a:pt x="0" y="2580191"/>
                </a:lnTo>
                <a:lnTo>
                  <a:pt x="2580191" y="2580191"/>
                </a:lnTo>
                <a:lnTo>
                  <a:pt x="258019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rot="5400000" flipH="1">
            <a:off x="-19050" y="5145668"/>
            <a:ext cx="2580191" cy="2580191"/>
          </a:xfrm>
          <a:custGeom>
            <a:avLst/>
            <a:gdLst/>
            <a:ahLst/>
            <a:cxnLst/>
            <a:rect l="l" t="t" r="r" b="b"/>
            <a:pathLst>
              <a:path w="2580191" h="2580191">
                <a:moveTo>
                  <a:pt x="2580191" y="0"/>
                </a:moveTo>
                <a:lnTo>
                  <a:pt x="0" y="0"/>
                </a:lnTo>
                <a:lnTo>
                  <a:pt x="0" y="2580191"/>
                </a:lnTo>
                <a:lnTo>
                  <a:pt x="2580191" y="2580191"/>
                </a:lnTo>
                <a:lnTo>
                  <a:pt x="258019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 rot="5400000" flipH="1">
            <a:off x="-19050" y="0"/>
            <a:ext cx="2580191" cy="2580191"/>
          </a:xfrm>
          <a:custGeom>
            <a:avLst/>
            <a:gdLst/>
            <a:ahLst/>
            <a:cxnLst/>
            <a:rect l="l" t="t" r="r" b="b"/>
            <a:pathLst>
              <a:path w="2580191" h="2580191">
                <a:moveTo>
                  <a:pt x="2580191" y="0"/>
                </a:moveTo>
                <a:lnTo>
                  <a:pt x="0" y="0"/>
                </a:lnTo>
                <a:lnTo>
                  <a:pt x="0" y="2580191"/>
                </a:lnTo>
                <a:lnTo>
                  <a:pt x="2580191" y="2580191"/>
                </a:lnTo>
                <a:lnTo>
                  <a:pt x="25801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flipH="1">
            <a:off x="-19050" y="2565477"/>
            <a:ext cx="2580191" cy="2580191"/>
          </a:xfrm>
          <a:custGeom>
            <a:avLst/>
            <a:gdLst/>
            <a:ahLst/>
            <a:cxnLst/>
            <a:rect l="l" t="t" r="r" b="b"/>
            <a:pathLst>
              <a:path w="2580191" h="2580191">
                <a:moveTo>
                  <a:pt x="2580191" y="0"/>
                </a:moveTo>
                <a:lnTo>
                  <a:pt x="0" y="0"/>
                </a:lnTo>
                <a:lnTo>
                  <a:pt x="0" y="2580191"/>
                </a:lnTo>
                <a:lnTo>
                  <a:pt x="2580191" y="2580191"/>
                </a:lnTo>
                <a:lnTo>
                  <a:pt x="25801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TextBox 6"/>
          <p:cNvSpPr txBox="1"/>
          <p:nvPr/>
        </p:nvSpPr>
        <p:spPr>
          <a:xfrm>
            <a:off x="3289453" y="676275"/>
            <a:ext cx="2450539" cy="1000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700"/>
              </a:lnSpc>
            </a:pPr>
            <a:r>
              <a:rPr lang="en-US" sz="7000" b="1" spc="-70">
                <a:solidFill>
                  <a:srgbClr val="EC1C24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Team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499646" y="2098876"/>
            <a:ext cx="4371900" cy="2277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39"/>
              </a:lnSpc>
            </a:pPr>
            <a:r>
              <a:rPr lang="en-US" sz="2599">
                <a:solidFill>
                  <a:srgbClr val="EC1C24"/>
                </a:solidFill>
                <a:latin typeface="HK Grotesk"/>
                <a:ea typeface="HK Grotesk"/>
                <a:cs typeface="HK Grotesk"/>
                <a:sym typeface="HK Grotesk"/>
              </a:rPr>
              <a:t>Name</a:t>
            </a:r>
          </a:p>
          <a:p>
            <a:pPr algn="just">
              <a:lnSpc>
                <a:spcPts val="3639"/>
              </a:lnSpc>
            </a:pPr>
            <a:r>
              <a:rPr lang="en-US" sz="2599">
                <a:solidFill>
                  <a:srgbClr val="EC1C24"/>
                </a:solidFill>
                <a:latin typeface="HK Grotesk"/>
                <a:ea typeface="HK Grotesk"/>
                <a:cs typeface="HK Grotesk"/>
                <a:sym typeface="HK Grotesk"/>
              </a:rPr>
              <a:t>Designation</a:t>
            </a:r>
          </a:p>
          <a:p>
            <a:pPr marL="0" lvl="0" indent="0" algn="just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EC1C24"/>
                </a:solidFill>
                <a:latin typeface="HK Grotesk"/>
                <a:ea typeface="HK Grotesk"/>
                <a:cs typeface="HK Grotesk"/>
                <a:sym typeface="HK Grotesk"/>
              </a:rPr>
              <a:t>Experience</a:t>
            </a:r>
          </a:p>
          <a:p>
            <a:pPr marL="0" lvl="0" indent="0" algn="just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EC1C24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Educational Qualification</a:t>
            </a:r>
          </a:p>
          <a:p>
            <a:pPr marL="0" lvl="0" indent="0" algn="just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EC1C24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Bio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3500199" y="2086583"/>
            <a:ext cx="2522933" cy="2289403"/>
            <a:chOff x="0" y="0"/>
            <a:chExt cx="825161" cy="74878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25161" cy="748782"/>
            </a:xfrm>
            <a:custGeom>
              <a:avLst/>
              <a:gdLst/>
              <a:ahLst/>
              <a:cxnLst/>
              <a:rect l="l" t="t" r="r" b="b"/>
              <a:pathLst>
                <a:path w="825161" h="748782">
                  <a:moveTo>
                    <a:pt x="0" y="0"/>
                  </a:moveTo>
                  <a:lnTo>
                    <a:pt x="825161" y="0"/>
                  </a:lnTo>
                  <a:lnTo>
                    <a:pt x="825161" y="748782"/>
                  </a:lnTo>
                  <a:lnTo>
                    <a:pt x="0" y="74878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10" name="Group 10"/>
          <p:cNvGrpSpPr/>
          <p:nvPr/>
        </p:nvGrpSpPr>
        <p:grpSpPr>
          <a:xfrm>
            <a:off x="3500199" y="4782528"/>
            <a:ext cx="2522933" cy="2289403"/>
            <a:chOff x="0" y="0"/>
            <a:chExt cx="825161" cy="74878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25161" cy="748782"/>
            </a:xfrm>
            <a:custGeom>
              <a:avLst/>
              <a:gdLst/>
              <a:ahLst/>
              <a:cxnLst/>
              <a:rect l="l" t="t" r="r" b="b"/>
              <a:pathLst>
                <a:path w="825161" h="748782">
                  <a:moveTo>
                    <a:pt x="0" y="0"/>
                  </a:moveTo>
                  <a:lnTo>
                    <a:pt x="825161" y="0"/>
                  </a:lnTo>
                  <a:lnTo>
                    <a:pt x="825161" y="748782"/>
                  </a:lnTo>
                  <a:lnTo>
                    <a:pt x="0" y="74878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12" name="Group 12"/>
          <p:cNvGrpSpPr/>
          <p:nvPr/>
        </p:nvGrpSpPr>
        <p:grpSpPr>
          <a:xfrm>
            <a:off x="3500199" y="7478472"/>
            <a:ext cx="2522933" cy="2289403"/>
            <a:chOff x="0" y="0"/>
            <a:chExt cx="825161" cy="74878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25161" cy="748782"/>
            </a:xfrm>
            <a:custGeom>
              <a:avLst/>
              <a:gdLst/>
              <a:ahLst/>
              <a:cxnLst/>
              <a:rect l="l" t="t" r="r" b="b"/>
              <a:pathLst>
                <a:path w="825161" h="748782">
                  <a:moveTo>
                    <a:pt x="0" y="0"/>
                  </a:moveTo>
                  <a:lnTo>
                    <a:pt x="825161" y="0"/>
                  </a:lnTo>
                  <a:lnTo>
                    <a:pt x="825161" y="748782"/>
                  </a:lnTo>
                  <a:lnTo>
                    <a:pt x="0" y="74878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14" name="TextBox 14"/>
          <p:cNvSpPr txBox="1"/>
          <p:nvPr/>
        </p:nvSpPr>
        <p:spPr>
          <a:xfrm>
            <a:off x="5739992" y="971550"/>
            <a:ext cx="9826126" cy="905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39"/>
              </a:lnSpc>
            </a:pPr>
            <a:r>
              <a:rPr lang="en-US" sz="2599">
                <a:solidFill>
                  <a:srgbClr val="EC1C24"/>
                </a:solidFill>
                <a:latin typeface="HK Grotesk"/>
                <a:ea typeface="HK Grotesk"/>
                <a:cs typeface="HK Grotesk"/>
                <a:sym typeface="HK Grotesk"/>
              </a:rPr>
              <a:t>Bios of founders and core team, key roles and advisors, org chart</a:t>
            </a:r>
          </a:p>
          <a:p>
            <a:pPr marL="0" lvl="0" indent="0" algn="just">
              <a:lnSpc>
                <a:spcPts val="3639"/>
              </a:lnSpc>
              <a:spcBef>
                <a:spcPct val="0"/>
              </a:spcBef>
            </a:pPr>
            <a:endParaRPr lang="en-US" sz="2599">
              <a:solidFill>
                <a:srgbClr val="EC1C24"/>
              </a:solidFill>
              <a:latin typeface="HK Grotesk"/>
              <a:ea typeface="HK Grotesk"/>
              <a:cs typeface="HK Grotesk"/>
              <a:sym typeface="HK Grotesk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499646" y="7421322"/>
            <a:ext cx="4371900" cy="2277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39"/>
              </a:lnSpc>
            </a:pPr>
            <a:r>
              <a:rPr lang="en-US" sz="2599">
                <a:solidFill>
                  <a:srgbClr val="EC1C24"/>
                </a:solidFill>
                <a:latin typeface="HK Grotesk"/>
                <a:ea typeface="HK Grotesk"/>
                <a:cs typeface="HK Grotesk"/>
                <a:sym typeface="HK Grotesk"/>
              </a:rPr>
              <a:t>Name</a:t>
            </a:r>
          </a:p>
          <a:p>
            <a:pPr algn="just">
              <a:lnSpc>
                <a:spcPts val="3639"/>
              </a:lnSpc>
            </a:pPr>
            <a:r>
              <a:rPr lang="en-US" sz="2599">
                <a:solidFill>
                  <a:srgbClr val="EC1C24"/>
                </a:solidFill>
                <a:latin typeface="HK Grotesk"/>
                <a:ea typeface="HK Grotesk"/>
                <a:cs typeface="HK Grotesk"/>
                <a:sym typeface="HK Grotesk"/>
              </a:rPr>
              <a:t>Designation</a:t>
            </a:r>
          </a:p>
          <a:p>
            <a:pPr marL="0" lvl="0" indent="0" algn="just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EC1C24"/>
                </a:solidFill>
                <a:latin typeface="HK Grotesk"/>
                <a:ea typeface="HK Grotesk"/>
                <a:cs typeface="HK Grotesk"/>
                <a:sym typeface="HK Grotesk"/>
              </a:rPr>
              <a:t>Experience</a:t>
            </a:r>
          </a:p>
          <a:p>
            <a:pPr marL="0" lvl="0" indent="0" algn="just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EC1C24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Educational Qualification</a:t>
            </a:r>
          </a:p>
          <a:p>
            <a:pPr marL="0" lvl="0" indent="0" algn="just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EC1C24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Bio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499646" y="4794821"/>
            <a:ext cx="4371900" cy="2277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39"/>
              </a:lnSpc>
            </a:pPr>
            <a:r>
              <a:rPr lang="en-US" sz="2599">
                <a:solidFill>
                  <a:srgbClr val="EC1C24"/>
                </a:solidFill>
                <a:latin typeface="HK Grotesk"/>
                <a:ea typeface="HK Grotesk"/>
                <a:cs typeface="HK Grotesk"/>
                <a:sym typeface="HK Grotesk"/>
              </a:rPr>
              <a:t>Name</a:t>
            </a:r>
          </a:p>
          <a:p>
            <a:pPr algn="just">
              <a:lnSpc>
                <a:spcPts val="3639"/>
              </a:lnSpc>
            </a:pPr>
            <a:r>
              <a:rPr lang="en-US" sz="2599">
                <a:solidFill>
                  <a:srgbClr val="EC1C24"/>
                </a:solidFill>
                <a:latin typeface="HK Grotesk"/>
                <a:ea typeface="HK Grotesk"/>
                <a:cs typeface="HK Grotesk"/>
                <a:sym typeface="HK Grotesk"/>
              </a:rPr>
              <a:t>Designation</a:t>
            </a:r>
          </a:p>
          <a:p>
            <a:pPr marL="0" lvl="0" indent="0" algn="just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EC1C24"/>
                </a:solidFill>
                <a:latin typeface="HK Grotesk"/>
                <a:ea typeface="HK Grotesk"/>
                <a:cs typeface="HK Grotesk"/>
                <a:sym typeface="HK Grotesk"/>
              </a:rPr>
              <a:t>Experience</a:t>
            </a:r>
          </a:p>
          <a:p>
            <a:pPr marL="0" lvl="0" indent="0" algn="just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EC1C24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Educational Qualification</a:t>
            </a:r>
          </a:p>
          <a:p>
            <a:pPr marL="0" lvl="0" indent="0" algn="just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EC1C24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Bio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487089" y="2168319"/>
            <a:ext cx="4371900" cy="2277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39"/>
              </a:lnSpc>
            </a:pPr>
            <a:r>
              <a:rPr lang="en-US" sz="2599">
                <a:solidFill>
                  <a:srgbClr val="EC1C24"/>
                </a:solidFill>
                <a:latin typeface="HK Grotesk"/>
                <a:ea typeface="HK Grotesk"/>
                <a:cs typeface="HK Grotesk"/>
                <a:sym typeface="HK Grotesk"/>
              </a:rPr>
              <a:t>Name</a:t>
            </a:r>
          </a:p>
          <a:p>
            <a:pPr algn="just">
              <a:lnSpc>
                <a:spcPts val="3639"/>
              </a:lnSpc>
            </a:pPr>
            <a:r>
              <a:rPr lang="en-US" sz="2599">
                <a:solidFill>
                  <a:srgbClr val="EC1C24"/>
                </a:solidFill>
                <a:latin typeface="HK Grotesk"/>
                <a:ea typeface="HK Grotesk"/>
                <a:cs typeface="HK Grotesk"/>
                <a:sym typeface="HK Grotesk"/>
              </a:rPr>
              <a:t>Designation</a:t>
            </a:r>
          </a:p>
          <a:p>
            <a:pPr marL="0" lvl="0" indent="0" algn="just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EC1C24"/>
                </a:solidFill>
                <a:latin typeface="HK Grotesk"/>
                <a:ea typeface="HK Grotesk"/>
                <a:cs typeface="HK Grotesk"/>
                <a:sym typeface="HK Grotesk"/>
              </a:rPr>
              <a:t>Experience</a:t>
            </a:r>
          </a:p>
          <a:p>
            <a:pPr marL="0" lvl="0" indent="0" algn="just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EC1C24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Educational Qualification</a:t>
            </a:r>
          </a:p>
          <a:p>
            <a:pPr marL="0" lvl="0" indent="0" algn="just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EC1C24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Bio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10487642" y="2156026"/>
            <a:ext cx="2522933" cy="2289403"/>
            <a:chOff x="0" y="0"/>
            <a:chExt cx="825161" cy="74878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25161" cy="748782"/>
            </a:xfrm>
            <a:custGeom>
              <a:avLst/>
              <a:gdLst/>
              <a:ahLst/>
              <a:cxnLst/>
              <a:rect l="l" t="t" r="r" b="b"/>
              <a:pathLst>
                <a:path w="825161" h="748782">
                  <a:moveTo>
                    <a:pt x="0" y="0"/>
                  </a:moveTo>
                  <a:lnTo>
                    <a:pt x="825161" y="0"/>
                  </a:lnTo>
                  <a:lnTo>
                    <a:pt x="825161" y="748782"/>
                  </a:lnTo>
                  <a:lnTo>
                    <a:pt x="0" y="74878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20" name="Group 20"/>
          <p:cNvGrpSpPr/>
          <p:nvPr/>
        </p:nvGrpSpPr>
        <p:grpSpPr>
          <a:xfrm>
            <a:off x="10487642" y="4851971"/>
            <a:ext cx="2522933" cy="2289403"/>
            <a:chOff x="0" y="0"/>
            <a:chExt cx="825161" cy="74878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25161" cy="748782"/>
            </a:xfrm>
            <a:custGeom>
              <a:avLst/>
              <a:gdLst/>
              <a:ahLst/>
              <a:cxnLst/>
              <a:rect l="l" t="t" r="r" b="b"/>
              <a:pathLst>
                <a:path w="825161" h="748782">
                  <a:moveTo>
                    <a:pt x="0" y="0"/>
                  </a:moveTo>
                  <a:lnTo>
                    <a:pt x="825161" y="0"/>
                  </a:lnTo>
                  <a:lnTo>
                    <a:pt x="825161" y="748782"/>
                  </a:lnTo>
                  <a:lnTo>
                    <a:pt x="0" y="74878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22" name="Group 22"/>
          <p:cNvGrpSpPr/>
          <p:nvPr/>
        </p:nvGrpSpPr>
        <p:grpSpPr>
          <a:xfrm>
            <a:off x="10487642" y="7547915"/>
            <a:ext cx="2522933" cy="2289403"/>
            <a:chOff x="0" y="0"/>
            <a:chExt cx="825161" cy="74878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25161" cy="748782"/>
            </a:xfrm>
            <a:custGeom>
              <a:avLst/>
              <a:gdLst/>
              <a:ahLst/>
              <a:cxnLst/>
              <a:rect l="l" t="t" r="r" b="b"/>
              <a:pathLst>
                <a:path w="825161" h="748782">
                  <a:moveTo>
                    <a:pt x="0" y="0"/>
                  </a:moveTo>
                  <a:lnTo>
                    <a:pt x="825161" y="0"/>
                  </a:lnTo>
                  <a:lnTo>
                    <a:pt x="825161" y="748782"/>
                  </a:lnTo>
                  <a:lnTo>
                    <a:pt x="0" y="74878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24" name="TextBox 24"/>
          <p:cNvSpPr txBox="1"/>
          <p:nvPr/>
        </p:nvSpPr>
        <p:spPr>
          <a:xfrm>
            <a:off x="13487089" y="7490765"/>
            <a:ext cx="4371900" cy="2277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39"/>
              </a:lnSpc>
            </a:pPr>
            <a:r>
              <a:rPr lang="en-US" sz="2599">
                <a:solidFill>
                  <a:srgbClr val="EC1C24"/>
                </a:solidFill>
                <a:latin typeface="HK Grotesk"/>
                <a:ea typeface="HK Grotesk"/>
                <a:cs typeface="HK Grotesk"/>
                <a:sym typeface="HK Grotesk"/>
              </a:rPr>
              <a:t>Name</a:t>
            </a:r>
          </a:p>
          <a:p>
            <a:pPr algn="just">
              <a:lnSpc>
                <a:spcPts val="3639"/>
              </a:lnSpc>
            </a:pPr>
            <a:r>
              <a:rPr lang="en-US" sz="2599">
                <a:solidFill>
                  <a:srgbClr val="EC1C24"/>
                </a:solidFill>
                <a:latin typeface="HK Grotesk"/>
                <a:ea typeface="HK Grotesk"/>
                <a:cs typeface="HK Grotesk"/>
                <a:sym typeface="HK Grotesk"/>
              </a:rPr>
              <a:t>Designation</a:t>
            </a:r>
          </a:p>
          <a:p>
            <a:pPr marL="0" lvl="0" indent="0" algn="just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EC1C24"/>
                </a:solidFill>
                <a:latin typeface="HK Grotesk"/>
                <a:ea typeface="HK Grotesk"/>
                <a:cs typeface="HK Grotesk"/>
                <a:sym typeface="HK Grotesk"/>
              </a:rPr>
              <a:t>Experience</a:t>
            </a:r>
          </a:p>
          <a:p>
            <a:pPr marL="0" lvl="0" indent="0" algn="just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EC1C24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Educational Qualification</a:t>
            </a:r>
          </a:p>
          <a:p>
            <a:pPr marL="0" lvl="0" indent="0" algn="just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EC1C24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Bio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3487089" y="4864264"/>
            <a:ext cx="4371900" cy="2277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39"/>
              </a:lnSpc>
            </a:pPr>
            <a:r>
              <a:rPr lang="en-US" sz="2599">
                <a:solidFill>
                  <a:srgbClr val="EC1C24"/>
                </a:solidFill>
                <a:latin typeface="HK Grotesk"/>
                <a:ea typeface="HK Grotesk"/>
                <a:cs typeface="HK Grotesk"/>
                <a:sym typeface="HK Grotesk"/>
              </a:rPr>
              <a:t>Name</a:t>
            </a:r>
          </a:p>
          <a:p>
            <a:pPr algn="just">
              <a:lnSpc>
                <a:spcPts val="3639"/>
              </a:lnSpc>
            </a:pPr>
            <a:r>
              <a:rPr lang="en-US" sz="2599">
                <a:solidFill>
                  <a:srgbClr val="EC1C24"/>
                </a:solidFill>
                <a:latin typeface="HK Grotesk"/>
                <a:ea typeface="HK Grotesk"/>
                <a:cs typeface="HK Grotesk"/>
                <a:sym typeface="HK Grotesk"/>
              </a:rPr>
              <a:t>Designation</a:t>
            </a:r>
          </a:p>
          <a:p>
            <a:pPr marL="0" lvl="0" indent="0" algn="just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EC1C24"/>
                </a:solidFill>
                <a:latin typeface="HK Grotesk"/>
                <a:ea typeface="HK Grotesk"/>
                <a:cs typeface="HK Grotesk"/>
                <a:sym typeface="HK Grotesk"/>
              </a:rPr>
              <a:t>Experience</a:t>
            </a:r>
          </a:p>
          <a:p>
            <a:pPr marL="0" lvl="0" indent="0" algn="just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EC1C24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Educational Qualification</a:t>
            </a:r>
          </a:p>
          <a:p>
            <a:pPr marL="0" lvl="0" indent="0" algn="just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EC1C24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Bio</a:t>
            </a:r>
          </a:p>
        </p:txBody>
      </p:sp>
      <p:sp>
        <p:nvSpPr>
          <p:cNvPr id="26" name="Freeform 26"/>
          <p:cNvSpPr/>
          <p:nvPr/>
        </p:nvSpPr>
        <p:spPr>
          <a:xfrm>
            <a:off x="16208631" y="130"/>
            <a:ext cx="2079369" cy="2079369"/>
          </a:xfrm>
          <a:custGeom>
            <a:avLst/>
            <a:gdLst/>
            <a:ahLst/>
            <a:cxnLst/>
            <a:rect l="l" t="t" r="r" b="b"/>
            <a:pathLst>
              <a:path w="2079369" h="2079369">
                <a:moveTo>
                  <a:pt x="0" y="0"/>
                </a:moveTo>
                <a:lnTo>
                  <a:pt x="2079369" y="0"/>
                </a:lnTo>
                <a:lnTo>
                  <a:pt x="2079369" y="2079369"/>
                </a:lnTo>
                <a:lnTo>
                  <a:pt x="0" y="207936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095375"/>
            <a:ext cx="12863367" cy="993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99"/>
              </a:lnSpc>
            </a:pPr>
            <a:r>
              <a:rPr lang="en-US" sz="6999" b="1" spc="-69">
                <a:solidFill>
                  <a:srgbClr val="EC1C24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Funding Ask &amp; Utilization</a:t>
            </a:r>
          </a:p>
        </p:txBody>
      </p:sp>
      <p:sp>
        <p:nvSpPr>
          <p:cNvPr id="3" name="Freeform 3"/>
          <p:cNvSpPr/>
          <p:nvPr/>
        </p:nvSpPr>
        <p:spPr>
          <a:xfrm rot="5400000" flipH="1">
            <a:off x="2064793" y="925830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 rot="5400000" flipH="1">
            <a:off x="0" y="9254603"/>
            <a:ext cx="1032397" cy="1032397"/>
          </a:xfrm>
          <a:custGeom>
            <a:avLst/>
            <a:gdLst/>
            <a:ahLst/>
            <a:cxnLst/>
            <a:rect l="l" t="t" r="r" b="b"/>
            <a:pathLst>
              <a:path w="1032397" h="1032397">
                <a:moveTo>
                  <a:pt x="1032397" y="0"/>
                </a:moveTo>
                <a:lnTo>
                  <a:pt x="0" y="0"/>
                </a:lnTo>
                <a:lnTo>
                  <a:pt x="0" y="1032397"/>
                </a:lnTo>
                <a:lnTo>
                  <a:pt x="1032397" y="1032397"/>
                </a:lnTo>
                <a:lnTo>
                  <a:pt x="103239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rot="-10800000" flipH="1">
            <a:off x="3093493" y="9254603"/>
            <a:ext cx="1032397" cy="1032397"/>
          </a:xfrm>
          <a:custGeom>
            <a:avLst/>
            <a:gdLst/>
            <a:ahLst/>
            <a:cxnLst/>
            <a:rect l="l" t="t" r="r" b="b"/>
            <a:pathLst>
              <a:path w="1032397" h="1032397">
                <a:moveTo>
                  <a:pt x="1032397" y="0"/>
                </a:moveTo>
                <a:lnTo>
                  <a:pt x="0" y="0"/>
                </a:lnTo>
                <a:lnTo>
                  <a:pt x="0" y="1032397"/>
                </a:lnTo>
                <a:lnTo>
                  <a:pt x="1032397" y="1032397"/>
                </a:lnTo>
                <a:lnTo>
                  <a:pt x="103239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 rot="-10800000" flipH="1">
            <a:off x="1032397" y="9254603"/>
            <a:ext cx="1032397" cy="1032397"/>
          </a:xfrm>
          <a:custGeom>
            <a:avLst/>
            <a:gdLst/>
            <a:ahLst/>
            <a:cxnLst/>
            <a:rect l="l" t="t" r="r" b="b"/>
            <a:pathLst>
              <a:path w="1032397" h="1032397">
                <a:moveTo>
                  <a:pt x="1032396" y="0"/>
                </a:moveTo>
                <a:lnTo>
                  <a:pt x="0" y="0"/>
                </a:lnTo>
                <a:lnTo>
                  <a:pt x="0" y="1032397"/>
                </a:lnTo>
                <a:lnTo>
                  <a:pt x="1032396" y="1032397"/>
                </a:lnTo>
                <a:lnTo>
                  <a:pt x="103239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>
            <a:off x="4045993" y="9254603"/>
            <a:ext cx="18964895" cy="3999869"/>
          </a:xfrm>
          <a:custGeom>
            <a:avLst/>
            <a:gdLst/>
            <a:ahLst/>
            <a:cxnLst/>
            <a:rect l="l" t="t" r="r" b="b"/>
            <a:pathLst>
              <a:path w="18964895" h="3999869">
                <a:moveTo>
                  <a:pt x="0" y="0"/>
                </a:moveTo>
                <a:lnTo>
                  <a:pt x="18964896" y="0"/>
                </a:lnTo>
                <a:lnTo>
                  <a:pt x="18964896" y="3999869"/>
                </a:lnTo>
                <a:lnTo>
                  <a:pt x="0" y="39998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TextBox 8"/>
          <p:cNvSpPr txBox="1"/>
          <p:nvPr/>
        </p:nvSpPr>
        <p:spPr>
          <a:xfrm>
            <a:off x="1277258" y="2926710"/>
            <a:ext cx="9132045" cy="5020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39" lvl="1" indent="-280669" algn="just">
              <a:lnSpc>
                <a:spcPts val="3639"/>
              </a:lnSpc>
              <a:spcBef>
                <a:spcPct val="0"/>
              </a:spcBef>
              <a:buFont typeface="Arial"/>
              <a:buChar char="•"/>
            </a:pPr>
            <a:r>
              <a:rPr lang="en-US" sz="2599">
                <a:solidFill>
                  <a:srgbClr val="EC1C24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Mention the support needed (mentorship, partnerships, introductions)</a:t>
            </a:r>
          </a:p>
          <a:p>
            <a:pPr marL="561339" lvl="1" indent="-280669" algn="just">
              <a:lnSpc>
                <a:spcPts val="3639"/>
              </a:lnSpc>
              <a:spcBef>
                <a:spcPct val="0"/>
              </a:spcBef>
              <a:buFont typeface="Arial"/>
              <a:buChar char="•"/>
            </a:pPr>
            <a:r>
              <a:rPr lang="en-US" sz="2599">
                <a:solidFill>
                  <a:srgbClr val="EC1C24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Explain how much funding you need and for what. What is the intended runway?</a:t>
            </a:r>
          </a:p>
          <a:p>
            <a:pPr marL="561339" lvl="1" indent="-280669" algn="just">
              <a:lnSpc>
                <a:spcPts val="3639"/>
              </a:lnSpc>
              <a:spcBef>
                <a:spcPct val="0"/>
              </a:spcBef>
              <a:buFont typeface="Arial"/>
              <a:buChar char="•"/>
            </a:pPr>
            <a:r>
              <a:rPr lang="en-US" sz="2599">
                <a:solidFill>
                  <a:srgbClr val="EC1C24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Breakdown: R&amp;D, hiring, marketing, working capital, legal, etc.</a:t>
            </a:r>
          </a:p>
          <a:p>
            <a:pPr marL="561339" lvl="1" indent="-280669" algn="just">
              <a:lnSpc>
                <a:spcPts val="3639"/>
              </a:lnSpc>
              <a:spcBef>
                <a:spcPct val="0"/>
              </a:spcBef>
              <a:buFont typeface="Arial"/>
              <a:buChar char="•"/>
            </a:pPr>
            <a:r>
              <a:rPr lang="en-US" sz="2599">
                <a:solidFill>
                  <a:srgbClr val="EC1C24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Previous funding (amount, round, investors) - if any</a:t>
            </a:r>
          </a:p>
          <a:p>
            <a:pPr marL="561339" lvl="1" indent="-280669" algn="just">
              <a:lnSpc>
                <a:spcPts val="3639"/>
              </a:lnSpc>
              <a:spcBef>
                <a:spcPct val="0"/>
              </a:spcBef>
              <a:buFont typeface="Arial"/>
              <a:buChar char="•"/>
            </a:pPr>
            <a:r>
              <a:rPr lang="en-US" sz="2599">
                <a:solidFill>
                  <a:srgbClr val="EC1C24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Clearly articulate the outcome or milestone this will achieve (e.g., launch MVP, reach 10,000 users)</a:t>
            </a:r>
          </a:p>
          <a:p>
            <a:pPr marL="561339" lvl="1" indent="-280669" algn="just">
              <a:lnSpc>
                <a:spcPts val="3639"/>
              </a:lnSpc>
              <a:spcBef>
                <a:spcPct val="0"/>
              </a:spcBef>
              <a:buFont typeface="Arial"/>
              <a:buChar char="•"/>
            </a:pPr>
            <a:r>
              <a:rPr lang="en-US" sz="2599">
                <a:solidFill>
                  <a:srgbClr val="EC1C24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What is your goal and how will our support help you reach your desired next milestone</a:t>
            </a:r>
          </a:p>
        </p:txBody>
      </p:sp>
      <p:graphicFrame>
        <p:nvGraphicFramePr>
          <p:cNvPr id="9" name="Object 9"/>
          <p:cNvGraphicFramePr/>
          <p:nvPr>
            <p:extLst>
              <p:ext uri="{D42A27DB-BD31-4B8C-83A1-F6EECF244321}">
                <p14:modId xmlns:p14="http://schemas.microsoft.com/office/powerpoint/2010/main" val="3156575592"/>
              </p:ext>
            </p:extLst>
          </p:nvPr>
        </p:nvGraphicFramePr>
        <p:xfrm>
          <a:off x="11223625" y="2770188"/>
          <a:ext cx="8912225" cy="492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10690916" imgH="6103684" progId="Excel.Sheet.12">
                  <p:embed/>
                </p:oleObj>
              </mc:Choice>
              <mc:Fallback>
                <p:oleObj name="Worksheet" r:id="rId8" imgW="10690916" imgH="610368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223625" y="2770188"/>
                        <a:ext cx="8912225" cy="4924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10"/>
          <p:cNvSpPr/>
          <p:nvPr/>
        </p:nvSpPr>
        <p:spPr>
          <a:xfrm>
            <a:off x="16208631" y="130"/>
            <a:ext cx="2079369" cy="2079369"/>
          </a:xfrm>
          <a:custGeom>
            <a:avLst/>
            <a:gdLst/>
            <a:ahLst/>
            <a:cxnLst/>
            <a:rect l="l" t="t" r="r" b="b"/>
            <a:pathLst>
              <a:path w="2079369" h="2079369">
                <a:moveTo>
                  <a:pt x="0" y="0"/>
                </a:moveTo>
                <a:lnTo>
                  <a:pt x="2079369" y="0"/>
                </a:lnTo>
                <a:lnTo>
                  <a:pt x="2079369" y="2079369"/>
                </a:lnTo>
                <a:lnTo>
                  <a:pt x="0" y="207936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095375"/>
            <a:ext cx="12863367" cy="993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99"/>
              </a:lnSpc>
            </a:pPr>
            <a:r>
              <a:rPr lang="en-US" sz="6999" b="1" spc="-69">
                <a:solidFill>
                  <a:srgbClr val="EC1C24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Cap table</a:t>
            </a:r>
          </a:p>
        </p:txBody>
      </p:sp>
      <p:sp>
        <p:nvSpPr>
          <p:cNvPr id="3" name="Freeform 3"/>
          <p:cNvSpPr/>
          <p:nvPr/>
        </p:nvSpPr>
        <p:spPr>
          <a:xfrm rot="5400000" flipH="1">
            <a:off x="2064793" y="925830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 rot="5400000" flipH="1">
            <a:off x="0" y="9254603"/>
            <a:ext cx="1032397" cy="1032397"/>
          </a:xfrm>
          <a:custGeom>
            <a:avLst/>
            <a:gdLst/>
            <a:ahLst/>
            <a:cxnLst/>
            <a:rect l="l" t="t" r="r" b="b"/>
            <a:pathLst>
              <a:path w="1032397" h="1032397">
                <a:moveTo>
                  <a:pt x="1032397" y="0"/>
                </a:moveTo>
                <a:lnTo>
                  <a:pt x="0" y="0"/>
                </a:lnTo>
                <a:lnTo>
                  <a:pt x="0" y="1032397"/>
                </a:lnTo>
                <a:lnTo>
                  <a:pt x="1032397" y="1032397"/>
                </a:lnTo>
                <a:lnTo>
                  <a:pt x="103239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rot="-10800000" flipH="1">
            <a:off x="3093493" y="9254603"/>
            <a:ext cx="1032397" cy="1032397"/>
          </a:xfrm>
          <a:custGeom>
            <a:avLst/>
            <a:gdLst/>
            <a:ahLst/>
            <a:cxnLst/>
            <a:rect l="l" t="t" r="r" b="b"/>
            <a:pathLst>
              <a:path w="1032397" h="1032397">
                <a:moveTo>
                  <a:pt x="1032397" y="0"/>
                </a:moveTo>
                <a:lnTo>
                  <a:pt x="0" y="0"/>
                </a:lnTo>
                <a:lnTo>
                  <a:pt x="0" y="1032397"/>
                </a:lnTo>
                <a:lnTo>
                  <a:pt x="1032397" y="1032397"/>
                </a:lnTo>
                <a:lnTo>
                  <a:pt x="103239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 rot="-10800000" flipH="1">
            <a:off x="1032397" y="9254603"/>
            <a:ext cx="1032397" cy="1032397"/>
          </a:xfrm>
          <a:custGeom>
            <a:avLst/>
            <a:gdLst/>
            <a:ahLst/>
            <a:cxnLst/>
            <a:rect l="l" t="t" r="r" b="b"/>
            <a:pathLst>
              <a:path w="1032397" h="1032397">
                <a:moveTo>
                  <a:pt x="1032396" y="0"/>
                </a:moveTo>
                <a:lnTo>
                  <a:pt x="0" y="0"/>
                </a:lnTo>
                <a:lnTo>
                  <a:pt x="0" y="1032397"/>
                </a:lnTo>
                <a:lnTo>
                  <a:pt x="1032396" y="1032397"/>
                </a:lnTo>
                <a:lnTo>
                  <a:pt x="103239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>
            <a:off x="4045993" y="9254603"/>
            <a:ext cx="18964895" cy="3999869"/>
          </a:xfrm>
          <a:custGeom>
            <a:avLst/>
            <a:gdLst/>
            <a:ahLst/>
            <a:cxnLst/>
            <a:rect l="l" t="t" r="r" b="b"/>
            <a:pathLst>
              <a:path w="18964895" h="3999869">
                <a:moveTo>
                  <a:pt x="0" y="0"/>
                </a:moveTo>
                <a:lnTo>
                  <a:pt x="18964896" y="0"/>
                </a:lnTo>
                <a:lnTo>
                  <a:pt x="18964896" y="3999869"/>
                </a:lnTo>
                <a:lnTo>
                  <a:pt x="0" y="39998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aphicFrame>
        <p:nvGraphicFramePr>
          <p:cNvPr id="8" name="Object 8"/>
          <p:cNvGraphicFramePr/>
          <p:nvPr>
            <p:extLst>
              <p:ext uri="{D42A27DB-BD31-4B8C-83A1-F6EECF244321}">
                <p14:modId xmlns:p14="http://schemas.microsoft.com/office/powerpoint/2010/main" val="3159064755"/>
              </p:ext>
            </p:extLst>
          </p:nvPr>
        </p:nvGraphicFramePr>
        <p:xfrm>
          <a:off x="2857500" y="3676650"/>
          <a:ext cx="11911013" cy="386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14295280" imgH="5524550" progId="Excel.Sheet.12">
                  <p:embed/>
                </p:oleObj>
              </mc:Choice>
              <mc:Fallback>
                <p:oleObj name="Worksheet" r:id="rId8" imgW="14295280" imgH="55245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857500" y="3676650"/>
                        <a:ext cx="11911013" cy="3867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reeform 9"/>
          <p:cNvSpPr/>
          <p:nvPr/>
        </p:nvSpPr>
        <p:spPr>
          <a:xfrm>
            <a:off x="16208631" y="130"/>
            <a:ext cx="2079369" cy="2079369"/>
          </a:xfrm>
          <a:custGeom>
            <a:avLst/>
            <a:gdLst/>
            <a:ahLst/>
            <a:cxnLst/>
            <a:rect l="l" t="t" r="r" b="b"/>
            <a:pathLst>
              <a:path w="2079369" h="2079369">
                <a:moveTo>
                  <a:pt x="0" y="0"/>
                </a:moveTo>
                <a:lnTo>
                  <a:pt x="2079369" y="0"/>
                </a:lnTo>
                <a:lnTo>
                  <a:pt x="2079369" y="2079369"/>
                </a:lnTo>
                <a:lnTo>
                  <a:pt x="0" y="207936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032397" y="2152015"/>
            <a:ext cx="9132045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EC1C24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Expected Cap table for non-registered entities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095375"/>
            <a:ext cx="12499741" cy="993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99"/>
              </a:lnSpc>
            </a:pPr>
            <a:r>
              <a:rPr lang="en-US" sz="6999" b="1" spc="-69">
                <a:solidFill>
                  <a:srgbClr val="EC1C24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Social media links and website</a:t>
            </a:r>
          </a:p>
        </p:txBody>
      </p:sp>
      <p:sp>
        <p:nvSpPr>
          <p:cNvPr id="3" name="Freeform 3"/>
          <p:cNvSpPr/>
          <p:nvPr/>
        </p:nvSpPr>
        <p:spPr>
          <a:xfrm rot="5400000" flipH="1">
            <a:off x="2064793" y="925830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 rot="5400000" flipH="1">
            <a:off x="0" y="9254603"/>
            <a:ext cx="1032397" cy="1032397"/>
          </a:xfrm>
          <a:custGeom>
            <a:avLst/>
            <a:gdLst/>
            <a:ahLst/>
            <a:cxnLst/>
            <a:rect l="l" t="t" r="r" b="b"/>
            <a:pathLst>
              <a:path w="1032397" h="1032397">
                <a:moveTo>
                  <a:pt x="1032397" y="0"/>
                </a:moveTo>
                <a:lnTo>
                  <a:pt x="0" y="0"/>
                </a:lnTo>
                <a:lnTo>
                  <a:pt x="0" y="1032397"/>
                </a:lnTo>
                <a:lnTo>
                  <a:pt x="1032397" y="1032397"/>
                </a:lnTo>
                <a:lnTo>
                  <a:pt x="103239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rot="-10800000" flipH="1">
            <a:off x="3093493" y="9254603"/>
            <a:ext cx="1032397" cy="1032397"/>
          </a:xfrm>
          <a:custGeom>
            <a:avLst/>
            <a:gdLst/>
            <a:ahLst/>
            <a:cxnLst/>
            <a:rect l="l" t="t" r="r" b="b"/>
            <a:pathLst>
              <a:path w="1032397" h="1032397">
                <a:moveTo>
                  <a:pt x="1032397" y="0"/>
                </a:moveTo>
                <a:lnTo>
                  <a:pt x="0" y="0"/>
                </a:lnTo>
                <a:lnTo>
                  <a:pt x="0" y="1032397"/>
                </a:lnTo>
                <a:lnTo>
                  <a:pt x="1032397" y="1032397"/>
                </a:lnTo>
                <a:lnTo>
                  <a:pt x="103239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 rot="-10800000" flipH="1">
            <a:off x="1032397" y="9254603"/>
            <a:ext cx="1032397" cy="1032397"/>
          </a:xfrm>
          <a:custGeom>
            <a:avLst/>
            <a:gdLst/>
            <a:ahLst/>
            <a:cxnLst/>
            <a:rect l="l" t="t" r="r" b="b"/>
            <a:pathLst>
              <a:path w="1032397" h="1032397">
                <a:moveTo>
                  <a:pt x="1032396" y="0"/>
                </a:moveTo>
                <a:lnTo>
                  <a:pt x="0" y="0"/>
                </a:lnTo>
                <a:lnTo>
                  <a:pt x="0" y="1032397"/>
                </a:lnTo>
                <a:lnTo>
                  <a:pt x="1032396" y="1032397"/>
                </a:lnTo>
                <a:lnTo>
                  <a:pt x="103239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>
            <a:off x="4045993" y="9254603"/>
            <a:ext cx="18964895" cy="3999869"/>
          </a:xfrm>
          <a:custGeom>
            <a:avLst/>
            <a:gdLst/>
            <a:ahLst/>
            <a:cxnLst/>
            <a:rect l="l" t="t" r="r" b="b"/>
            <a:pathLst>
              <a:path w="18964895" h="3999869">
                <a:moveTo>
                  <a:pt x="0" y="0"/>
                </a:moveTo>
                <a:lnTo>
                  <a:pt x="18964896" y="0"/>
                </a:lnTo>
                <a:lnTo>
                  <a:pt x="18964896" y="3999869"/>
                </a:lnTo>
                <a:lnTo>
                  <a:pt x="0" y="39998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16208631" y="130"/>
            <a:ext cx="2079369" cy="2079369"/>
          </a:xfrm>
          <a:custGeom>
            <a:avLst/>
            <a:gdLst/>
            <a:ahLst/>
            <a:cxnLst/>
            <a:rect l="l" t="t" r="r" b="b"/>
            <a:pathLst>
              <a:path w="2079369" h="2079369">
                <a:moveTo>
                  <a:pt x="0" y="0"/>
                </a:moveTo>
                <a:lnTo>
                  <a:pt x="2079369" y="0"/>
                </a:lnTo>
                <a:lnTo>
                  <a:pt x="2079369" y="2079369"/>
                </a:lnTo>
                <a:lnTo>
                  <a:pt x="0" y="207936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154600" y="3310363"/>
            <a:ext cx="6494906" cy="1833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599">
                <a:solidFill>
                  <a:srgbClr val="EC1C24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Email:</a:t>
            </a:r>
          </a:p>
          <a:p>
            <a:pPr algn="l">
              <a:lnSpc>
                <a:spcPts val="3639"/>
              </a:lnSpc>
            </a:pPr>
            <a:r>
              <a:rPr lang="en-US" sz="2599">
                <a:solidFill>
                  <a:srgbClr val="EC1C24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Contact:</a:t>
            </a:r>
          </a:p>
          <a:p>
            <a:pPr algn="l">
              <a:lnSpc>
                <a:spcPts val="3639"/>
              </a:lnSpc>
            </a:pPr>
            <a:r>
              <a:rPr lang="en-US" sz="2599">
                <a:solidFill>
                  <a:srgbClr val="EC1C24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Website:</a:t>
            </a:r>
          </a:p>
          <a:p>
            <a:pPr marL="0" lvl="0" indent="0" algn="l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EC1C24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Social Media: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015830" y="1322124"/>
            <a:ext cx="6256340" cy="6256340"/>
          </a:xfrm>
          <a:custGeom>
            <a:avLst/>
            <a:gdLst/>
            <a:ahLst/>
            <a:cxnLst/>
            <a:rect l="l" t="t" r="r" b="b"/>
            <a:pathLst>
              <a:path w="6256340" h="6256340">
                <a:moveTo>
                  <a:pt x="0" y="0"/>
                </a:moveTo>
                <a:lnTo>
                  <a:pt x="6256340" y="0"/>
                </a:lnTo>
                <a:lnTo>
                  <a:pt x="6256340" y="6256339"/>
                </a:lnTo>
                <a:lnTo>
                  <a:pt x="0" y="62563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-115763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1003103"/>
            <a:ext cx="9283897" cy="9283897"/>
          </a:xfrm>
          <a:custGeom>
            <a:avLst/>
            <a:gdLst/>
            <a:ahLst/>
            <a:cxnLst/>
            <a:rect l="l" t="t" r="r" b="b"/>
            <a:pathLst>
              <a:path w="9283897" h="9283897">
                <a:moveTo>
                  <a:pt x="0" y="0"/>
                </a:moveTo>
                <a:lnTo>
                  <a:pt x="9283897" y="0"/>
                </a:lnTo>
                <a:lnTo>
                  <a:pt x="9283897" y="9283897"/>
                </a:lnTo>
                <a:lnTo>
                  <a:pt x="0" y="92838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183113" y="992531"/>
            <a:ext cx="6749199" cy="8301938"/>
            <a:chOff x="0" y="0"/>
            <a:chExt cx="775167" cy="95350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75167" cy="953503"/>
            </a:xfrm>
            <a:custGeom>
              <a:avLst/>
              <a:gdLst/>
              <a:ahLst/>
              <a:cxnLst/>
              <a:rect l="l" t="t" r="r" b="b"/>
              <a:pathLst>
                <a:path w="775167" h="953503">
                  <a:moveTo>
                    <a:pt x="0" y="0"/>
                  </a:moveTo>
                  <a:lnTo>
                    <a:pt x="775167" y="0"/>
                  </a:lnTo>
                  <a:lnTo>
                    <a:pt x="775167" y="953503"/>
                  </a:lnTo>
                  <a:lnTo>
                    <a:pt x="0" y="95350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6" name="Group 6"/>
          <p:cNvGrpSpPr/>
          <p:nvPr/>
        </p:nvGrpSpPr>
        <p:grpSpPr>
          <a:xfrm>
            <a:off x="9540864" y="1942590"/>
            <a:ext cx="7977362" cy="6540760"/>
            <a:chOff x="0" y="0"/>
            <a:chExt cx="10636482" cy="8721013"/>
          </a:xfrm>
        </p:grpSpPr>
        <p:sp>
          <p:nvSpPr>
            <p:cNvPr id="7" name="TextBox 7"/>
            <p:cNvSpPr txBox="1"/>
            <p:nvPr/>
          </p:nvSpPr>
          <p:spPr>
            <a:xfrm>
              <a:off x="0" y="66675"/>
              <a:ext cx="10636482" cy="13472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7699"/>
                </a:lnSpc>
              </a:pPr>
              <a:r>
                <a:rPr lang="en-US" sz="6999" b="1" spc="-69">
                  <a:solidFill>
                    <a:srgbClr val="EC1C24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Problem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928291"/>
              <a:ext cx="10636482" cy="67927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04519" lvl="1" indent="-302260" algn="just">
                <a:lnSpc>
                  <a:spcPts val="3107"/>
                </a:lnSpc>
                <a:buFont typeface="Arial"/>
                <a:buChar char="•"/>
              </a:pPr>
              <a:r>
                <a:rPr lang="en-US" sz="2799">
                  <a:solidFill>
                    <a:srgbClr val="EC1C24"/>
                  </a:solidFill>
                  <a:latin typeface="HK Grotesk"/>
                  <a:ea typeface="HK Grotesk"/>
                  <a:cs typeface="HK Grotesk"/>
                  <a:sym typeface="HK Grotesk"/>
                </a:rPr>
                <a:t>Key problem in the market, industry, or segment  with 3–4 concise points</a:t>
              </a:r>
            </a:p>
            <a:p>
              <a:pPr marL="604519" lvl="1" indent="-302260" algn="just">
                <a:lnSpc>
                  <a:spcPts val="3107"/>
                </a:lnSpc>
                <a:buFont typeface="Arial"/>
                <a:buChar char="•"/>
              </a:pPr>
              <a:r>
                <a:rPr lang="en-US" sz="2799">
                  <a:solidFill>
                    <a:srgbClr val="EC1C24"/>
                  </a:solidFill>
                  <a:latin typeface="HK Grotesk"/>
                  <a:ea typeface="HK Grotesk"/>
                  <a:cs typeface="HK Grotesk"/>
                  <a:sym typeface="HK Grotesk"/>
                </a:rPr>
                <a:t>Clearly articulate the real-world problem being solved.</a:t>
              </a:r>
            </a:p>
            <a:p>
              <a:pPr marL="1209039" lvl="2" indent="-403013" algn="just">
                <a:lnSpc>
                  <a:spcPts val="3107"/>
                </a:lnSpc>
                <a:buFont typeface="Arial"/>
                <a:buChar char="⚬"/>
              </a:pPr>
              <a:r>
                <a:rPr lang="en-US" sz="2799">
                  <a:solidFill>
                    <a:srgbClr val="EC1C24"/>
                  </a:solidFill>
                  <a:latin typeface="HK Grotesk"/>
                  <a:ea typeface="HK Grotesk"/>
                  <a:cs typeface="HK Grotesk"/>
                  <a:sym typeface="HK Grotesk"/>
                </a:rPr>
                <a:t>What is the core problem?</a:t>
              </a:r>
            </a:p>
            <a:p>
              <a:pPr marL="1209039" lvl="2" indent="-403013" algn="just">
                <a:lnSpc>
                  <a:spcPts val="3107"/>
                </a:lnSpc>
                <a:buFont typeface="Arial"/>
                <a:buChar char="⚬"/>
              </a:pPr>
              <a:r>
                <a:rPr lang="en-US" sz="2799">
                  <a:solidFill>
                    <a:srgbClr val="EC1C24"/>
                  </a:solidFill>
                  <a:latin typeface="HK Grotesk"/>
                  <a:ea typeface="HK Grotesk"/>
                  <a:cs typeface="HK Grotesk"/>
                  <a:sym typeface="HK Grotesk"/>
                </a:rPr>
                <a:t>Why is it important?</a:t>
              </a:r>
            </a:p>
            <a:p>
              <a:pPr marL="1209039" lvl="2" indent="-403013" algn="just">
                <a:lnSpc>
                  <a:spcPts val="3107"/>
                </a:lnSpc>
                <a:buFont typeface="Arial"/>
                <a:buChar char="⚬"/>
              </a:pPr>
              <a:r>
                <a:rPr lang="en-US" sz="2799">
                  <a:solidFill>
                    <a:srgbClr val="EC1C24"/>
                  </a:solidFill>
                  <a:latin typeface="HK Grotesk"/>
                  <a:ea typeface="HK Grotesk"/>
                  <a:cs typeface="HK Grotesk"/>
                  <a:sym typeface="HK Grotesk"/>
                </a:rPr>
                <a:t>Who is affected by this problem?</a:t>
              </a:r>
            </a:p>
            <a:p>
              <a:pPr marL="1209039" lvl="2" indent="-403013" algn="just">
                <a:lnSpc>
                  <a:spcPts val="3107"/>
                </a:lnSpc>
                <a:buFont typeface="Arial"/>
                <a:buChar char="⚬"/>
              </a:pPr>
              <a:r>
                <a:rPr lang="en-US" sz="2799">
                  <a:solidFill>
                    <a:srgbClr val="EC1C24"/>
                  </a:solidFill>
                  <a:latin typeface="HK Grotesk"/>
                  <a:ea typeface="HK Grotesk"/>
                  <a:cs typeface="HK Grotesk"/>
                  <a:sym typeface="HK Grotesk"/>
                </a:rPr>
                <a:t>How are they currently solving it (existing alternatives)?</a:t>
              </a:r>
            </a:p>
            <a:p>
              <a:pPr marL="604519" lvl="1" indent="-302260" algn="just">
                <a:lnSpc>
                  <a:spcPts val="3107"/>
                </a:lnSpc>
                <a:buFont typeface="Arial"/>
                <a:buChar char="•"/>
              </a:pPr>
              <a:r>
                <a:rPr lang="en-US" sz="2799">
                  <a:solidFill>
                    <a:srgbClr val="EC1C24"/>
                  </a:solidFill>
                  <a:latin typeface="HK Grotesk"/>
                  <a:ea typeface="HK Grotesk"/>
                  <a:cs typeface="HK Grotesk"/>
                  <a:sym typeface="HK Grotesk"/>
                </a:rPr>
                <a:t>Supporting numbers, figures, or economic implications</a:t>
              </a:r>
            </a:p>
            <a:p>
              <a:pPr marL="604519" lvl="1" indent="-302260" algn="just">
                <a:lnSpc>
                  <a:spcPts val="3107"/>
                </a:lnSpc>
                <a:buFont typeface="Arial"/>
                <a:buChar char="•"/>
              </a:pPr>
              <a:r>
                <a:rPr lang="en-US" sz="2799">
                  <a:solidFill>
                    <a:srgbClr val="EC1C24"/>
                  </a:solidFill>
                  <a:latin typeface="HK Grotesk"/>
                  <a:ea typeface="HK Grotesk"/>
                  <a:cs typeface="HK Grotesk"/>
                  <a:sym typeface="HK Grotesk"/>
                </a:rPr>
                <a:t>Limitations of current solutions</a:t>
              </a:r>
            </a:p>
            <a:p>
              <a:pPr algn="just">
                <a:lnSpc>
                  <a:spcPts val="3107"/>
                </a:lnSpc>
              </a:pPr>
              <a:endParaRPr lang="en-US" sz="2799">
                <a:solidFill>
                  <a:srgbClr val="EC1C24"/>
                </a:solidFill>
                <a:latin typeface="HK Grotesk"/>
                <a:ea typeface="HK Grotesk"/>
                <a:cs typeface="HK Grotesk"/>
                <a:sym typeface="HK Grotesk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>
            <a:off x="16208631" y="130"/>
            <a:ext cx="2079369" cy="2079369"/>
          </a:xfrm>
          <a:custGeom>
            <a:avLst/>
            <a:gdLst/>
            <a:ahLst/>
            <a:cxnLst/>
            <a:rect l="l" t="t" r="r" b="b"/>
            <a:pathLst>
              <a:path w="2079369" h="2079369">
                <a:moveTo>
                  <a:pt x="0" y="0"/>
                </a:moveTo>
                <a:lnTo>
                  <a:pt x="2079369" y="0"/>
                </a:lnTo>
                <a:lnTo>
                  <a:pt x="2079369" y="2079369"/>
                </a:lnTo>
                <a:lnTo>
                  <a:pt x="0" y="207936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00199" y="1085850"/>
            <a:ext cx="9630786" cy="1000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700"/>
              </a:lnSpc>
            </a:pPr>
            <a:r>
              <a:rPr lang="en-US" sz="7000" b="1" spc="-70">
                <a:solidFill>
                  <a:srgbClr val="EC1C24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Solution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396638" y="2643220"/>
            <a:ext cx="13759101" cy="3948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just">
              <a:lnSpc>
                <a:spcPts val="3919"/>
              </a:lnSpc>
              <a:spcBef>
                <a:spcPct val="0"/>
              </a:spcBef>
              <a:buFont typeface="Arial"/>
              <a:buChar char="•"/>
            </a:pPr>
            <a:r>
              <a:rPr lang="en-US" sz="2799">
                <a:solidFill>
                  <a:srgbClr val="EC1C24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Clear description of the solution and how it addresses each key problem</a:t>
            </a:r>
          </a:p>
          <a:p>
            <a:pPr marL="604519" lvl="1" indent="-302260" algn="just">
              <a:lnSpc>
                <a:spcPts val="3919"/>
              </a:lnSpc>
              <a:spcBef>
                <a:spcPct val="0"/>
              </a:spcBef>
              <a:buFont typeface="Arial"/>
              <a:buChar char="•"/>
            </a:pPr>
            <a:r>
              <a:rPr lang="en-US" sz="2799">
                <a:solidFill>
                  <a:srgbClr val="EC1C24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What is your solution?</a:t>
            </a:r>
          </a:p>
          <a:p>
            <a:pPr marL="604519" lvl="1" indent="-302260" algn="just">
              <a:lnSpc>
                <a:spcPts val="3919"/>
              </a:lnSpc>
              <a:spcBef>
                <a:spcPct val="0"/>
              </a:spcBef>
              <a:buFont typeface="Arial"/>
              <a:buChar char="•"/>
            </a:pPr>
            <a:r>
              <a:rPr lang="en-US" sz="2799">
                <a:solidFill>
                  <a:srgbClr val="EC1C24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How does it work (workflow/diagram if needed)?</a:t>
            </a:r>
          </a:p>
          <a:p>
            <a:pPr marL="604519" lvl="1" indent="-302260" algn="just">
              <a:lnSpc>
                <a:spcPts val="3919"/>
              </a:lnSpc>
              <a:spcBef>
                <a:spcPct val="0"/>
              </a:spcBef>
              <a:buFont typeface="Arial"/>
              <a:buChar char="•"/>
            </a:pPr>
            <a:r>
              <a:rPr lang="en-US" sz="2799">
                <a:solidFill>
                  <a:srgbClr val="EC1C24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Why is it better than existing solutions?</a:t>
            </a:r>
          </a:p>
          <a:p>
            <a:pPr marL="604519" lvl="1" indent="-302260" algn="just">
              <a:lnSpc>
                <a:spcPts val="3919"/>
              </a:lnSpc>
              <a:spcBef>
                <a:spcPct val="0"/>
              </a:spcBef>
              <a:buFont typeface="Arial"/>
              <a:buChar char="•"/>
            </a:pPr>
            <a:r>
              <a:rPr lang="en-US" sz="2799">
                <a:solidFill>
                  <a:srgbClr val="EC1C24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Is it tech-driven, service-based, or hybrid?</a:t>
            </a:r>
          </a:p>
          <a:p>
            <a:pPr marL="604519" lvl="1" indent="-302260" algn="just">
              <a:lnSpc>
                <a:spcPts val="3919"/>
              </a:lnSpc>
              <a:spcBef>
                <a:spcPct val="0"/>
              </a:spcBef>
              <a:buFont typeface="Arial"/>
              <a:buChar char="•"/>
            </a:pPr>
            <a:r>
              <a:rPr lang="en-US" sz="2799">
                <a:solidFill>
                  <a:srgbClr val="EC1C24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Key features or innovations that differentiate it from current solutions</a:t>
            </a:r>
          </a:p>
          <a:p>
            <a:pPr marL="604519" lvl="1" indent="-302260" algn="just">
              <a:lnSpc>
                <a:spcPts val="3919"/>
              </a:lnSpc>
              <a:spcBef>
                <a:spcPct val="0"/>
              </a:spcBef>
              <a:buFont typeface="Arial"/>
              <a:buChar char="•"/>
            </a:pPr>
            <a:r>
              <a:rPr lang="en-US" sz="2799">
                <a:solidFill>
                  <a:srgbClr val="EC1C24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Brief mention of the core benefit delivered (e.g., efficiency, scalability, cost-effectiveness, sustainability)</a:t>
            </a:r>
          </a:p>
        </p:txBody>
      </p:sp>
      <p:sp>
        <p:nvSpPr>
          <p:cNvPr id="4" name="Freeform 4"/>
          <p:cNvSpPr/>
          <p:nvPr/>
        </p:nvSpPr>
        <p:spPr>
          <a:xfrm flipH="1">
            <a:off x="-19050" y="7725859"/>
            <a:ext cx="2580191" cy="2580191"/>
          </a:xfrm>
          <a:custGeom>
            <a:avLst/>
            <a:gdLst/>
            <a:ahLst/>
            <a:cxnLst/>
            <a:rect l="l" t="t" r="r" b="b"/>
            <a:pathLst>
              <a:path w="2580191" h="2580191">
                <a:moveTo>
                  <a:pt x="2580191" y="0"/>
                </a:moveTo>
                <a:lnTo>
                  <a:pt x="0" y="0"/>
                </a:lnTo>
                <a:lnTo>
                  <a:pt x="0" y="2580191"/>
                </a:lnTo>
                <a:lnTo>
                  <a:pt x="2580191" y="2580191"/>
                </a:lnTo>
                <a:lnTo>
                  <a:pt x="258019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rot="5400000" flipH="1">
            <a:off x="-19050" y="5145668"/>
            <a:ext cx="2580191" cy="2580191"/>
          </a:xfrm>
          <a:custGeom>
            <a:avLst/>
            <a:gdLst/>
            <a:ahLst/>
            <a:cxnLst/>
            <a:rect l="l" t="t" r="r" b="b"/>
            <a:pathLst>
              <a:path w="2580191" h="2580191">
                <a:moveTo>
                  <a:pt x="2580191" y="0"/>
                </a:moveTo>
                <a:lnTo>
                  <a:pt x="0" y="0"/>
                </a:lnTo>
                <a:lnTo>
                  <a:pt x="0" y="2580191"/>
                </a:lnTo>
                <a:lnTo>
                  <a:pt x="2580191" y="2580191"/>
                </a:lnTo>
                <a:lnTo>
                  <a:pt x="258019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 rot="5400000" flipH="1">
            <a:off x="-19050" y="0"/>
            <a:ext cx="2580191" cy="2580191"/>
          </a:xfrm>
          <a:custGeom>
            <a:avLst/>
            <a:gdLst/>
            <a:ahLst/>
            <a:cxnLst/>
            <a:rect l="l" t="t" r="r" b="b"/>
            <a:pathLst>
              <a:path w="2580191" h="2580191">
                <a:moveTo>
                  <a:pt x="2580191" y="0"/>
                </a:moveTo>
                <a:lnTo>
                  <a:pt x="0" y="0"/>
                </a:lnTo>
                <a:lnTo>
                  <a:pt x="0" y="2580191"/>
                </a:lnTo>
                <a:lnTo>
                  <a:pt x="2580191" y="2580191"/>
                </a:lnTo>
                <a:lnTo>
                  <a:pt x="25801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 flipH="1">
            <a:off x="-19050" y="2565477"/>
            <a:ext cx="2580191" cy="2580191"/>
          </a:xfrm>
          <a:custGeom>
            <a:avLst/>
            <a:gdLst/>
            <a:ahLst/>
            <a:cxnLst/>
            <a:rect l="l" t="t" r="r" b="b"/>
            <a:pathLst>
              <a:path w="2580191" h="2580191">
                <a:moveTo>
                  <a:pt x="2580191" y="0"/>
                </a:moveTo>
                <a:lnTo>
                  <a:pt x="0" y="0"/>
                </a:lnTo>
                <a:lnTo>
                  <a:pt x="0" y="2580191"/>
                </a:lnTo>
                <a:lnTo>
                  <a:pt x="2580191" y="2580191"/>
                </a:lnTo>
                <a:lnTo>
                  <a:pt x="25801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16208631" y="130"/>
            <a:ext cx="2079369" cy="2079369"/>
          </a:xfrm>
          <a:custGeom>
            <a:avLst/>
            <a:gdLst/>
            <a:ahLst/>
            <a:cxnLst/>
            <a:rect l="l" t="t" r="r" b="b"/>
            <a:pathLst>
              <a:path w="2079369" h="2079369">
                <a:moveTo>
                  <a:pt x="0" y="0"/>
                </a:moveTo>
                <a:lnTo>
                  <a:pt x="2079369" y="0"/>
                </a:lnTo>
                <a:lnTo>
                  <a:pt x="2079369" y="2079369"/>
                </a:lnTo>
                <a:lnTo>
                  <a:pt x="0" y="207936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00199" y="1085850"/>
            <a:ext cx="9630786" cy="1000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700"/>
              </a:lnSpc>
            </a:pPr>
            <a:r>
              <a:rPr lang="en-US" sz="7000" b="1" spc="-70">
                <a:solidFill>
                  <a:srgbClr val="EC1C24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Value Proposition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396638" y="2643220"/>
            <a:ext cx="12811993" cy="3453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just">
              <a:lnSpc>
                <a:spcPts val="3919"/>
              </a:lnSpc>
              <a:spcBef>
                <a:spcPct val="0"/>
              </a:spcBef>
              <a:buFont typeface="Arial"/>
              <a:buChar char="•"/>
            </a:pPr>
            <a:r>
              <a:rPr lang="en-US" sz="2799">
                <a:solidFill>
                  <a:srgbClr val="EC1C24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List 3–5 core features that directly address the key problems identified</a:t>
            </a:r>
          </a:p>
          <a:p>
            <a:pPr marL="604519" lvl="1" indent="-302260" algn="just">
              <a:lnSpc>
                <a:spcPts val="3919"/>
              </a:lnSpc>
              <a:spcBef>
                <a:spcPct val="0"/>
              </a:spcBef>
              <a:buFont typeface="Arial"/>
              <a:buChar char="•"/>
            </a:pPr>
            <a:r>
              <a:rPr lang="en-US" sz="2799">
                <a:solidFill>
                  <a:srgbClr val="EC1C24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Highlight unique functionalities or innovations that set your product apart from competitors</a:t>
            </a:r>
          </a:p>
          <a:p>
            <a:pPr marL="1209039" lvl="2" indent="-403013" algn="just">
              <a:lnSpc>
                <a:spcPts val="3919"/>
              </a:lnSpc>
              <a:spcBef>
                <a:spcPct val="0"/>
              </a:spcBef>
              <a:buFont typeface="Arial"/>
              <a:buChar char="⚬"/>
            </a:pPr>
            <a:r>
              <a:rPr lang="en-US" sz="2799">
                <a:solidFill>
                  <a:srgbClr val="EC1C24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What key value are you delivering?</a:t>
            </a:r>
          </a:p>
          <a:p>
            <a:pPr marL="604519" lvl="1" indent="-302260" algn="just">
              <a:lnSpc>
                <a:spcPts val="3919"/>
              </a:lnSpc>
              <a:spcBef>
                <a:spcPct val="0"/>
              </a:spcBef>
              <a:buFont typeface="Arial"/>
              <a:buChar char="•"/>
            </a:pPr>
            <a:r>
              <a:rPr lang="en-US" sz="2799">
                <a:solidFill>
                  <a:srgbClr val="EC1C24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What’s your Unique Selling Proposition (USP)?</a:t>
            </a:r>
          </a:p>
          <a:p>
            <a:pPr marL="604519" lvl="1" indent="-302260" algn="just">
              <a:lnSpc>
                <a:spcPts val="3919"/>
              </a:lnSpc>
              <a:spcBef>
                <a:spcPct val="0"/>
              </a:spcBef>
              <a:buFont typeface="Arial"/>
              <a:buChar char="•"/>
            </a:pPr>
            <a:r>
              <a:rPr lang="en-US" sz="2799">
                <a:solidFill>
                  <a:srgbClr val="EC1C24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Use visuals or icons to illustrate features, if possible</a:t>
            </a:r>
          </a:p>
          <a:p>
            <a:pPr marL="0" lvl="0" indent="0" algn="just">
              <a:lnSpc>
                <a:spcPts val="3919"/>
              </a:lnSpc>
              <a:spcBef>
                <a:spcPct val="0"/>
              </a:spcBef>
            </a:pPr>
            <a:endParaRPr lang="en-US" sz="2799">
              <a:solidFill>
                <a:srgbClr val="EC1C24"/>
              </a:solidFill>
              <a:latin typeface="HK Grotesk Light"/>
              <a:ea typeface="HK Grotesk Light"/>
              <a:cs typeface="HK Grotesk Light"/>
              <a:sym typeface="HK Grotesk Light"/>
            </a:endParaRPr>
          </a:p>
        </p:txBody>
      </p:sp>
      <p:sp>
        <p:nvSpPr>
          <p:cNvPr id="4" name="Freeform 4"/>
          <p:cNvSpPr/>
          <p:nvPr/>
        </p:nvSpPr>
        <p:spPr>
          <a:xfrm flipH="1">
            <a:off x="-19050" y="7725859"/>
            <a:ext cx="2580191" cy="2580191"/>
          </a:xfrm>
          <a:custGeom>
            <a:avLst/>
            <a:gdLst/>
            <a:ahLst/>
            <a:cxnLst/>
            <a:rect l="l" t="t" r="r" b="b"/>
            <a:pathLst>
              <a:path w="2580191" h="2580191">
                <a:moveTo>
                  <a:pt x="2580191" y="0"/>
                </a:moveTo>
                <a:lnTo>
                  <a:pt x="0" y="0"/>
                </a:lnTo>
                <a:lnTo>
                  <a:pt x="0" y="2580191"/>
                </a:lnTo>
                <a:lnTo>
                  <a:pt x="2580191" y="2580191"/>
                </a:lnTo>
                <a:lnTo>
                  <a:pt x="258019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rot="5400000" flipH="1">
            <a:off x="-19050" y="5145668"/>
            <a:ext cx="2580191" cy="2580191"/>
          </a:xfrm>
          <a:custGeom>
            <a:avLst/>
            <a:gdLst/>
            <a:ahLst/>
            <a:cxnLst/>
            <a:rect l="l" t="t" r="r" b="b"/>
            <a:pathLst>
              <a:path w="2580191" h="2580191">
                <a:moveTo>
                  <a:pt x="2580191" y="0"/>
                </a:moveTo>
                <a:lnTo>
                  <a:pt x="0" y="0"/>
                </a:lnTo>
                <a:lnTo>
                  <a:pt x="0" y="2580191"/>
                </a:lnTo>
                <a:lnTo>
                  <a:pt x="2580191" y="2580191"/>
                </a:lnTo>
                <a:lnTo>
                  <a:pt x="258019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 rot="5400000" flipH="1">
            <a:off x="-19050" y="0"/>
            <a:ext cx="2580191" cy="2580191"/>
          </a:xfrm>
          <a:custGeom>
            <a:avLst/>
            <a:gdLst/>
            <a:ahLst/>
            <a:cxnLst/>
            <a:rect l="l" t="t" r="r" b="b"/>
            <a:pathLst>
              <a:path w="2580191" h="2580191">
                <a:moveTo>
                  <a:pt x="2580191" y="0"/>
                </a:moveTo>
                <a:lnTo>
                  <a:pt x="0" y="0"/>
                </a:lnTo>
                <a:lnTo>
                  <a:pt x="0" y="2580191"/>
                </a:lnTo>
                <a:lnTo>
                  <a:pt x="2580191" y="2580191"/>
                </a:lnTo>
                <a:lnTo>
                  <a:pt x="25801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 flipH="1">
            <a:off x="-19050" y="2565477"/>
            <a:ext cx="2580191" cy="2580191"/>
          </a:xfrm>
          <a:custGeom>
            <a:avLst/>
            <a:gdLst/>
            <a:ahLst/>
            <a:cxnLst/>
            <a:rect l="l" t="t" r="r" b="b"/>
            <a:pathLst>
              <a:path w="2580191" h="2580191">
                <a:moveTo>
                  <a:pt x="2580191" y="0"/>
                </a:moveTo>
                <a:lnTo>
                  <a:pt x="0" y="0"/>
                </a:lnTo>
                <a:lnTo>
                  <a:pt x="0" y="2580191"/>
                </a:lnTo>
                <a:lnTo>
                  <a:pt x="2580191" y="2580191"/>
                </a:lnTo>
                <a:lnTo>
                  <a:pt x="25801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16208631" y="130"/>
            <a:ext cx="2079369" cy="2079369"/>
          </a:xfrm>
          <a:custGeom>
            <a:avLst/>
            <a:gdLst/>
            <a:ahLst/>
            <a:cxnLst/>
            <a:rect l="l" t="t" r="r" b="b"/>
            <a:pathLst>
              <a:path w="2079369" h="2079369">
                <a:moveTo>
                  <a:pt x="0" y="0"/>
                </a:moveTo>
                <a:lnTo>
                  <a:pt x="2079369" y="0"/>
                </a:lnTo>
                <a:lnTo>
                  <a:pt x="2079369" y="2079369"/>
                </a:lnTo>
                <a:lnTo>
                  <a:pt x="0" y="207936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-2914573" y="0"/>
            <a:ext cx="10484557" cy="10484557"/>
          </a:xfrm>
          <a:custGeom>
            <a:avLst/>
            <a:gdLst/>
            <a:ahLst/>
            <a:cxnLst/>
            <a:rect l="l" t="t" r="r" b="b"/>
            <a:pathLst>
              <a:path w="10484557" h="10484557">
                <a:moveTo>
                  <a:pt x="0" y="0"/>
                </a:moveTo>
                <a:lnTo>
                  <a:pt x="10484556" y="0"/>
                </a:lnTo>
                <a:lnTo>
                  <a:pt x="10484556" y="10484557"/>
                </a:lnTo>
                <a:lnTo>
                  <a:pt x="0" y="104845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502705" y="3296866"/>
            <a:ext cx="6230757" cy="6230757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5252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74738" y="5380559"/>
            <a:ext cx="4147063" cy="4147063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8787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5400000" flipV="1">
            <a:off x="4488079" y="-70788"/>
            <a:ext cx="3081904" cy="3081904"/>
          </a:xfrm>
          <a:custGeom>
            <a:avLst/>
            <a:gdLst/>
            <a:ahLst/>
            <a:cxnLst/>
            <a:rect l="l" t="t" r="r" b="b"/>
            <a:pathLst>
              <a:path w="3081904" h="3081904">
                <a:moveTo>
                  <a:pt x="0" y="3081904"/>
                </a:moveTo>
                <a:lnTo>
                  <a:pt x="3081904" y="3081904"/>
                </a:lnTo>
                <a:lnTo>
                  <a:pt x="3081904" y="0"/>
                </a:lnTo>
                <a:lnTo>
                  <a:pt x="0" y="0"/>
                </a:lnTo>
                <a:lnTo>
                  <a:pt x="0" y="3081904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 rot="-5400000" flipV="1">
            <a:off x="0" y="8220783"/>
            <a:ext cx="2075034" cy="2075034"/>
          </a:xfrm>
          <a:custGeom>
            <a:avLst/>
            <a:gdLst/>
            <a:ahLst/>
            <a:cxnLst/>
            <a:rect l="l" t="t" r="r" b="b"/>
            <a:pathLst>
              <a:path w="2075034" h="2075034">
                <a:moveTo>
                  <a:pt x="0" y="2075034"/>
                </a:moveTo>
                <a:lnTo>
                  <a:pt x="2075034" y="2075034"/>
                </a:lnTo>
                <a:lnTo>
                  <a:pt x="2075034" y="0"/>
                </a:lnTo>
                <a:lnTo>
                  <a:pt x="0" y="0"/>
                </a:lnTo>
                <a:lnTo>
                  <a:pt x="0" y="2075034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11" name="Group 11"/>
          <p:cNvGrpSpPr/>
          <p:nvPr/>
        </p:nvGrpSpPr>
        <p:grpSpPr>
          <a:xfrm>
            <a:off x="2466013" y="7223482"/>
            <a:ext cx="2304140" cy="2304140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EA9A9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8538647" y="1085850"/>
            <a:ext cx="8720653" cy="1000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700"/>
              </a:lnSpc>
            </a:pPr>
            <a:r>
              <a:rPr lang="en-US" sz="7000" b="1" spc="-70">
                <a:solidFill>
                  <a:srgbClr val="EC1C24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Market Opportunity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296748" y="4723672"/>
            <a:ext cx="1071635" cy="451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EC1C24"/>
                </a:solidFill>
                <a:latin typeface="HK Grotesk"/>
                <a:ea typeface="HK Grotesk"/>
                <a:cs typeface="HK Grotesk"/>
                <a:sym typeface="HK Grotesk"/>
              </a:rPr>
              <a:t>INR/$$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296748" y="6355094"/>
            <a:ext cx="1559179" cy="451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EC1C24"/>
                </a:solidFill>
                <a:latin typeface="HK Grotesk"/>
                <a:ea typeface="HK Grotesk"/>
                <a:cs typeface="HK Grotesk"/>
                <a:sym typeface="HK Grotesk"/>
              </a:rPr>
              <a:t>INR/$$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296748" y="7987811"/>
            <a:ext cx="1261497" cy="451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EC1C24"/>
                </a:solidFill>
                <a:latin typeface="HK Grotesk"/>
                <a:ea typeface="HK Grotesk"/>
                <a:cs typeface="HK Grotesk"/>
                <a:sym typeface="HK Grotesk"/>
              </a:rPr>
              <a:t>INR/$$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518064" y="3878897"/>
            <a:ext cx="2260414" cy="7789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499" b="1" dirty="0">
                <a:solidFill>
                  <a:srgbClr val="FFFFFF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TAM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621302" y="5771922"/>
            <a:ext cx="2053938" cy="7789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499" b="1" dirty="0">
                <a:solidFill>
                  <a:srgbClr val="FFFFFF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SAM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639173" y="7384943"/>
            <a:ext cx="1932828" cy="7789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499" b="1" dirty="0">
                <a:solidFill>
                  <a:srgbClr val="FFFFFF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SOM</a:t>
            </a:r>
          </a:p>
        </p:txBody>
      </p:sp>
      <p:sp>
        <p:nvSpPr>
          <p:cNvPr id="21" name="AutoShape 21"/>
          <p:cNvSpPr/>
          <p:nvPr/>
        </p:nvSpPr>
        <p:spPr>
          <a:xfrm>
            <a:off x="3487342" y="4978055"/>
            <a:ext cx="4611394" cy="0"/>
          </a:xfrm>
          <a:prstGeom prst="line">
            <a:avLst/>
          </a:prstGeom>
          <a:ln w="38100" cap="flat">
            <a:solidFill>
              <a:srgbClr val="FF0B0B"/>
            </a:solidFill>
            <a:prstDash val="solid"/>
            <a:headEnd type="diamond" w="lg" len="lg"/>
            <a:tailEnd type="diamond" w="lg" len="lg"/>
          </a:ln>
        </p:spPr>
      </p:sp>
      <p:sp>
        <p:nvSpPr>
          <p:cNvPr id="22" name="AutoShape 22"/>
          <p:cNvSpPr/>
          <p:nvPr/>
        </p:nvSpPr>
        <p:spPr>
          <a:xfrm>
            <a:off x="3605586" y="6609477"/>
            <a:ext cx="4493150" cy="0"/>
          </a:xfrm>
          <a:prstGeom prst="line">
            <a:avLst/>
          </a:prstGeom>
          <a:ln w="38100" cap="flat">
            <a:solidFill>
              <a:srgbClr val="FF0B0B"/>
            </a:solidFill>
            <a:prstDash val="solid"/>
            <a:headEnd type="diamond" w="lg" len="lg"/>
            <a:tailEnd type="diamond" w="lg" len="lg"/>
          </a:ln>
        </p:spPr>
      </p:sp>
      <p:sp>
        <p:nvSpPr>
          <p:cNvPr id="23" name="AutoShape 23"/>
          <p:cNvSpPr/>
          <p:nvPr/>
        </p:nvSpPr>
        <p:spPr>
          <a:xfrm>
            <a:off x="3605586" y="8242194"/>
            <a:ext cx="4493150" cy="0"/>
          </a:xfrm>
          <a:prstGeom prst="line">
            <a:avLst/>
          </a:prstGeom>
          <a:ln w="38100" cap="flat">
            <a:solidFill>
              <a:srgbClr val="FF0B0B"/>
            </a:solidFill>
            <a:prstDash val="solid"/>
            <a:headEnd type="diamond" w="lg" len="lg"/>
            <a:tailEnd type="diamond" w="lg" len="lg"/>
          </a:ln>
        </p:spPr>
      </p:sp>
      <p:sp>
        <p:nvSpPr>
          <p:cNvPr id="24" name="TextBox 24"/>
          <p:cNvSpPr txBox="1"/>
          <p:nvPr/>
        </p:nvSpPr>
        <p:spPr>
          <a:xfrm>
            <a:off x="9625558" y="2807275"/>
            <a:ext cx="7846360" cy="4939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just">
              <a:lnSpc>
                <a:spcPts val="3919"/>
              </a:lnSpc>
              <a:spcBef>
                <a:spcPct val="0"/>
              </a:spcBef>
              <a:buFont typeface="Arial"/>
              <a:buChar char="•"/>
            </a:pPr>
            <a:r>
              <a:rPr lang="en-US" sz="2799">
                <a:solidFill>
                  <a:srgbClr val="EC1C24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Define the Total Addressable Market (TAM), Serviceable Available Market (SAM), and Serviceable Obtainable Market (SOM) with clear numbers and sources</a:t>
            </a:r>
          </a:p>
          <a:p>
            <a:pPr marL="604519" lvl="1" indent="-302260" algn="just">
              <a:lnSpc>
                <a:spcPts val="3919"/>
              </a:lnSpc>
              <a:spcBef>
                <a:spcPct val="0"/>
              </a:spcBef>
              <a:buFont typeface="Arial"/>
              <a:buChar char="•"/>
            </a:pPr>
            <a:r>
              <a:rPr lang="en-US" sz="2799">
                <a:solidFill>
                  <a:srgbClr val="EC1C24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Present market size using charts or infographics for quick comprehension</a:t>
            </a:r>
          </a:p>
          <a:p>
            <a:pPr marL="604519" lvl="1" indent="-302260" algn="just">
              <a:lnSpc>
                <a:spcPts val="3919"/>
              </a:lnSpc>
              <a:spcBef>
                <a:spcPct val="0"/>
              </a:spcBef>
              <a:buFont typeface="Arial"/>
              <a:buChar char="•"/>
            </a:pPr>
            <a:r>
              <a:rPr lang="en-US" sz="2799">
                <a:solidFill>
                  <a:srgbClr val="EC1C24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Highlight growth trends or market dynamics (e.g., CAGR, regulatory shifts)</a:t>
            </a:r>
          </a:p>
          <a:p>
            <a:pPr marL="604519" lvl="1" indent="-302260" algn="just">
              <a:lnSpc>
                <a:spcPts val="3919"/>
              </a:lnSpc>
              <a:spcBef>
                <a:spcPct val="0"/>
              </a:spcBef>
              <a:buFont typeface="Arial"/>
              <a:buChar char="•"/>
            </a:pPr>
            <a:r>
              <a:rPr lang="en-US" sz="2799">
                <a:solidFill>
                  <a:srgbClr val="EC1C24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Briefly explain your target customer segments within the market i.e. key customer personas </a:t>
            </a:r>
          </a:p>
        </p:txBody>
      </p:sp>
      <p:sp>
        <p:nvSpPr>
          <p:cNvPr id="25" name="Freeform 25"/>
          <p:cNvSpPr/>
          <p:nvPr/>
        </p:nvSpPr>
        <p:spPr>
          <a:xfrm>
            <a:off x="16208631" y="130"/>
            <a:ext cx="2079369" cy="2079369"/>
          </a:xfrm>
          <a:custGeom>
            <a:avLst/>
            <a:gdLst/>
            <a:ahLst/>
            <a:cxnLst/>
            <a:rect l="l" t="t" r="r" b="b"/>
            <a:pathLst>
              <a:path w="2079369" h="2079369">
                <a:moveTo>
                  <a:pt x="0" y="0"/>
                </a:moveTo>
                <a:lnTo>
                  <a:pt x="2079369" y="0"/>
                </a:lnTo>
                <a:lnTo>
                  <a:pt x="2079369" y="2079369"/>
                </a:lnTo>
                <a:lnTo>
                  <a:pt x="0" y="207936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 flipV="1">
            <a:off x="-521522" y="8294585"/>
            <a:ext cx="2075034" cy="2075034"/>
          </a:xfrm>
          <a:custGeom>
            <a:avLst/>
            <a:gdLst/>
            <a:ahLst/>
            <a:cxnLst/>
            <a:rect l="l" t="t" r="r" b="b"/>
            <a:pathLst>
              <a:path w="2075034" h="2075034">
                <a:moveTo>
                  <a:pt x="0" y="2075034"/>
                </a:moveTo>
                <a:lnTo>
                  <a:pt x="2075033" y="2075034"/>
                </a:lnTo>
                <a:lnTo>
                  <a:pt x="2075033" y="0"/>
                </a:lnTo>
                <a:lnTo>
                  <a:pt x="0" y="0"/>
                </a:lnTo>
                <a:lnTo>
                  <a:pt x="0" y="207503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3" name="Group 3"/>
          <p:cNvGrpSpPr/>
          <p:nvPr/>
        </p:nvGrpSpPr>
        <p:grpSpPr>
          <a:xfrm>
            <a:off x="1542617" y="1857169"/>
            <a:ext cx="3086100" cy="3086100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0B0B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237579" y="723386"/>
            <a:ext cx="5924499" cy="1000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700"/>
              </a:lnSpc>
            </a:pPr>
            <a:r>
              <a:rPr lang="en-US" sz="7000" b="1" spc="-70">
                <a:solidFill>
                  <a:srgbClr val="EC1C24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Product Demo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553511" y="4931756"/>
            <a:ext cx="3064312" cy="396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99" dirty="0">
                <a:solidFill>
                  <a:srgbClr val="EC1C24"/>
                </a:solidFill>
                <a:latin typeface="Nunito"/>
                <a:ea typeface="Nunito"/>
                <a:cs typeface="Nunito"/>
                <a:sym typeface="Nunito"/>
              </a:rPr>
              <a:t>Image and Description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700812" y="4931756"/>
            <a:ext cx="3064312" cy="396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99">
                <a:solidFill>
                  <a:srgbClr val="EC1C24"/>
                </a:solidFill>
                <a:latin typeface="Nunito"/>
                <a:ea typeface="Nunito"/>
                <a:cs typeface="Nunito"/>
                <a:sym typeface="Nunito"/>
              </a:rPr>
              <a:t>Image and Description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820207" y="4931756"/>
            <a:ext cx="3064312" cy="396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99">
                <a:solidFill>
                  <a:srgbClr val="EC1C24"/>
                </a:solidFill>
                <a:latin typeface="Nunito"/>
                <a:ea typeface="Nunito"/>
                <a:cs typeface="Nunito"/>
                <a:sym typeface="Nunito"/>
              </a:rPr>
              <a:t>Image and Description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812305" y="4931756"/>
            <a:ext cx="3064312" cy="396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99">
                <a:solidFill>
                  <a:srgbClr val="EC1C24"/>
                </a:solidFill>
                <a:latin typeface="Nunito"/>
                <a:ea typeface="Nunito"/>
                <a:cs typeface="Nunito"/>
                <a:sym typeface="Nunito"/>
              </a:rPr>
              <a:t>Image and Description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53511" y="8938259"/>
            <a:ext cx="3064312" cy="396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99">
                <a:solidFill>
                  <a:srgbClr val="EC1C24"/>
                </a:solidFill>
                <a:latin typeface="Nunito"/>
                <a:ea typeface="Nunito"/>
                <a:cs typeface="Nunito"/>
                <a:sym typeface="Nunito"/>
              </a:rPr>
              <a:t>Image and Description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700812" y="8938259"/>
            <a:ext cx="3064312" cy="396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99">
                <a:solidFill>
                  <a:srgbClr val="EC1C24"/>
                </a:solidFill>
                <a:latin typeface="Nunito"/>
                <a:ea typeface="Nunito"/>
                <a:cs typeface="Nunito"/>
                <a:sym typeface="Nunito"/>
              </a:rPr>
              <a:t>Image and Description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820207" y="8938259"/>
            <a:ext cx="3064312" cy="396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99">
                <a:solidFill>
                  <a:srgbClr val="EC1C24"/>
                </a:solidFill>
                <a:latin typeface="Nunito"/>
                <a:ea typeface="Nunito"/>
                <a:cs typeface="Nunito"/>
                <a:sym typeface="Nunito"/>
              </a:rPr>
              <a:t>Image and Description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812305" y="8938259"/>
            <a:ext cx="3064312" cy="396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99">
                <a:solidFill>
                  <a:srgbClr val="EC1C24"/>
                </a:solidFill>
                <a:latin typeface="Nunito"/>
                <a:ea typeface="Nunito"/>
                <a:cs typeface="Nunito"/>
                <a:sym typeface="Nunito"/>
              </a:rPr>
              <a:t>Image and Description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5820207" y="1857169"/>
            <a:ext cx="3086100" cy="3086100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0B0B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9700812" y="1857169"/>
            <a:ext cx="3086100" cy="3086100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0B0B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3790516" y="1857169"/>
            <a:ext cx="3086100" cy="3086100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0B0B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542617" y="5866907"/>
            <a:ext cx="3086100" cy="3086100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0B0B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5820207" y="5866907"/>
            <a:ext cx="3086100" cy="3086100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0B0B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9700812" y="5866907"/>
            <a:ext cx="3086100" cy="3086100"/>
            <a:chOff x="0" y="0"/>
            <a:chExt cx="812800" cy="8128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0B0B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3790516" y="5866907"/>
            <a:ext cx="3086100" cy="3086100"/>
            <a:chOff x="0" y="0"/>
            <a:chExt cx="812800" cy="8128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0B0B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1553511" y="9749790"/>
            <a:ext cx="14030593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9"/>
              </a:lnSpc>
            </a:pPr>
            <a:r>
              <a:rPr lang="en-US" sz="2099" b="1" dirty="0">
                <a:solidFill>
                  <a:srgbClr val="EC1C24"/>
                </a:solidFill>
                <a:latin typeface="Nunito Bold"/>
                <a:ea typeface="Nunito Bold"/>
                <a:cs typeface="Nunito Bold"/>
                <a:sym typeface="Nunito Bold"/>
              </a:rPr>
              <a:t>*</a:t>
            </a:r>
            <a:r>
              <a:rPr lang="en-US" sz="2099" dirty="0">
                <a:solidFill>
                  <a:srgbClr val="EC1C24"/>
                </a:solidFill>
                <a:latin typeface="Nunito"/>
                <a:ea typeface="Nunito"/>
                <a:cs typeface="Nunito"/>
                <a:sym typeface="Nunito"/>
              </a:rPr>
              <a:t>Screenshots, video, or live demo. User journey walkthrough. Current product stage: Prototype/MVP/Live</a:t>
            </a:r>
          </a:p>
          <a:p>
            <a:pPr algn="l">
              <a:lnSpc>
                <a:spcPts val="2939"/>
              </a:lnSpc>
            </a:pPr>
            <a:endParaRPr lang="en-US" sz="2099" dirty="0">
              <a:solidFill>
                <a:srgbClr val="EC1C24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7" name="Freeform 37"/>
          <p:cNvSpPr/>
          <p:nvPr/>
        </p:nvSpPr>
        <p:spPr>
          <a:xfrm>
            <a:off x="16208631" y="130"/>
            <a:ext cx="2079369" cy="2079369"/>
          </a:xfrm>
          <a:custGeom>
            <a:avLst/>
            <a:gdLst/>
            <a:ahLst/>
            <a:cxnLst/>
            <a:rect l="l" t="t" r="r" b="b"/>
            <a:pathLst>
              <a:path w="2079369" h="2079369">
                <a:moveTo>
                  <a:pt x="0" y="0"/>
                </a:moveTo>
                <a:lnTo>
                  <a:pt x="2079369" y="0"/>
                </a:lnTo>
                <a:lnTo>
                  <a:pt x="2079369" y="2079369"/>
                </a:lnTo>
                <a:lnTo>
                  <a:pt x="0" y="207936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859644" y="9446127"/>
            <a:ext cx="11969869" cy="2524554"/>
          </a:xfrm>
          <a:custGeom>
            <a:avLst/>
            <a:gdLst/>
            <a:ahLst/>
            <a:cxnLst/>
            <a:rect l="l" t="t" r="r" b="b"/>
            <a:pathLst>
              <a:path w="11969869" h="2524554">
                <a:moveTo>
                  <a:pt x="0" y="0"/>
                </a:moveTo>
                <a:lnTo>
                  <a:pt x="11969869" y="0"/>
                </a:lnTo>
                <a:lnTo>
                  <a:pt x="11969869" y="2524554"/>
                </a:lnTo>
                <a:lnTo>
                  <a:pt x="0" y="25245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251113" y="-1409593"/>
            <a:ext cx="11578399" cy="2441990"/>
          </a:xfrm>
          <a:custGeom>
            <a:avLst/>
            <a:gdLst/>
            <a:ahLst/>
            <a:cxnLst/>
            <a:rect l="l" t="t" r="r" b="b"/>
            <a:pathLst>
              <a:path w="11578399" h="2441990">
                <a:moveTo>
                  <a:pt x="0" y="0"/>
                </a:moveTo>
                <a:lnTo>
                  <a:pt x="11578400" y="0"/>
                </a:lnTo>
                <a:lnTo>
                  <a:pt x="11578400" y="2441990"/>
                </a:lnTo>
                <a:lnTo>
                  <a:pt x="0" y="24419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TextBox 4"/>
          <p:cNvSpPr txBox="1"/>
          <p:nvPr/>
        </p:nvSpPr>
        <p:spPr>
          <a:xfrm>
            <a:off x="3500199" y="1085850"/>
            <a:ext cx="6420387" cy="1969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700"/>
              </a:lnSpc>
            </a:pPr>
            <a:r>
              <a:rPr lang="en-US" sz="7000" b="1" spc="-70">
                <a:solidFill>
                  <a:srgbClr val="EC1C24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Business Model</a:t>
            </a:r>
          </a:p>
          <a:p>
            <a:pPr marL="0" lvl="0" indent="0" algn="l">
              <a:lnSpc>
                <a:spcPts val="7700"/>
              </a:lnSpc>
            </a:pPr>
            <a:endParaRPr lang="en-US" sz="7000" b="1" spc="-70">
              <a:solidFill>
                <a:srgbClr val="EC1C24"/>
              </a:solidFill>
              <a:latin typeface="HK Grotesk Bold"/>
              <a:ea typeface="HK Grotesk Bold"/>
              <a:cs typeface="HK Grotesk Bold"/>
              <a:sym typeface="HK Grotesk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748438" y="2508327"/>
            <a:ext cx="12460193" cy="3948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just">
              <a:lnSpc>
                <a:spcPts val="3919"/>
              </a:lnSpc>
              <a:spcBef>
                <a:spcPct val="0"/>
              </a:spcBef>
              <a:buFont typeface="Arial"/>
              <a:buChar char="•"/>
            </a:pPr>
            <a:r>
              <a:rPr lang="en-US" sz="2799">
                <a:solidFill>
                  <a:srgbClr val="EC1C24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Explain how your company makes money: Revenue Model (e.g., subscriptions, sales, licensing, one-time, subscription, freemium, etc.)</a:t>
            </a:r>
          </a:p>
          <a:p>
            <a:pPr marL="604519" lvl="1" indent="-302260" algn="just">
              <a:lnSpc>
                <a:spcPts val="3919"/>
              </a:lnSpc>
              <a:spcBef>
                <a:spcPct val="0"/>
              </a:spcBef>
              <a:buFont typeface="Arial"/>
              <a:buChar char="•"/>
            </a:pPr>
            <a:r>
              <a:rPr lang="en-US" sz="2799">
                <a:solidFill>
                  <a:srgbClr val="EC1C24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Describe your pricing strategy and typical customer value (e.g., ARPU, average contract size)</a:t>
            </a:r>
          </a:p>
          <a:p>
            <a:pPr marL="604519" lvl="1" indent="-302260" algn="just">
              <a:lnSpc>
                <a:spcPts val="3919"/>
              </a:lnSpc>
              <a:spcBef>
                <a:spcPct val="0"/>
              </a:spcBef>
              <a:buFont typeface="Arial"/>
              <a:buChar char="•"/>
            </a:pPr>
            <a:r>
              <a:rPr lang="en-US" sz="2799">
                <a:solidFill>
                  <a:srgbClr val="EC1C24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Outline sales and distribution channels (direct, online, offline, partnerships)</a:t>
            </a:r>
          </a:p>
          <a:p>
            <a:pPr marL="604519" lvl="1" indent="-302260" algn="just">
              <a:lnSpc>
                <a:spcPts val="3919"/>
              </a:lnSpc>
              <a:spcBef>
                <a:spcPct val="0"/>
              </a:spcBef>
              <a:buFont typeface="Arial"/>
              <a:buChar char="•"/>
            </a:pPr>
            <a:r>
              <a:rPr lang="en-US" sz="2799">
                <a:solidFill>
                  <a:srgbClr val="EC1C24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Unit economics</a:t>
            </a:r>
          </a:p>
          <a:p>
            <a:pPr algn="just">
              <a:lnSpc>
                <a:spcPts val="3919"/>
              </a:lnSpc>
              <a:spcBef>
                <a:spcPct val="0"/>
              </a:spcBef>
            </a:pPr>
            <a:endParaRPr lang="en-US" sz="2799">
              <a:solidFill>
                <a:srgbClr val="EC1C24"/>
              </a:solidFill>
              <a:latin typeface="HK Grotesk Light"/>
              <a:ea typeface="HK Grotesk Light"/>
              <a:cs typeface="HK Grotesk Light"/>
              <a:sym typeface="HK Grotesk Light"/>
            </a:endParaRPr>
          </a:p>
          <a:p>
            <a:pPr marL="0" lvl="0" indent="0" algn="just">
              <a:lnSpc>
                <a:spcPts val="3919"/>
              </a:lnSpc>
              <a:spcBef>
                <a:spcPct val="0"/>
              </a:spcBef>
            </a:pPr>
            <a:endParaRPr lang="en-US" sz="2799">
              <a:solidFill>
                <a:srgbClr val="EC1C24"/>
              </a:solidFill>
              <a:latin typeface="HK Grotesk Light"/>
              <a:ea typeface="HK Grotesk Light"/>
              <a:cs typeface="HK Grotesk Light"/>
              <a:sym typeface="HK Grotesk Light"/>
            </a:endParaRPr>
          </a:p>
        </p:txBody>
      </p:sp>
      <p:sp>
        <p:nvSpPr>
          <p:cNvPr id="6" name="Freeform 6"/>
          <p:cNvSpPr/>
          <p:nvPr/>
        </p:nvSpPr>
        <p:spPr>
          <a:xfrm flipH="1">
            <a:off x="-19050" y="7725859"/>
            <a:ext cx="2580191" cy="2580191"/>
          </a:xfrm>
          <a:custGeom>
            <a:avLst/>
            <a:gdLst/>
            <a:ahLst/>
            <a:cxnLst/>
            <a:rect l="l" t="t" r="r" b="b"/>
            <a:pathLst>
              <a:path w="2580191" h="2580191">
                <a:moveTo>
                  <a:pt x="2580191" y="0"/>
                </a:moveTo>
                <a:lnTo>
                  <a:pt x="0" y="0"/>
                </a:lnTo>
                <a:lnTo>
                  <a:pt x="0" y="2580191"/>
                </a:lnTo>
                <a:lnTo>
                  <a:pt x="2580191" y="2580191"/>
                </a:lnTo>
                <a:lnTo>
                  <a:pt x="258019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 rot="5400000" flipH="1">
            <a:off x="-19050" y="5145668"/>
            <a:ext cx="2580191" cy="2580191"/>
          </a:xfrm>
          <a:custGeom>
            <a:avLst/>
            <a:gdLst/>
            <a:ahLst/>
            <a:cxnLst/>
            <a:rect l="l" t="t" r="r" b="b"/>
            <a:pathLst>
              <a:path w="2580191" h="2580191">
                <a:moveTo>
                  <a:pt x="2580191" y="0"/>
                </a:moveTo>
                <a:lnTo>
                  <a:pt x="0" y="0"/>
                </a:lnTo>
                <a:lnTo>
                  <a:pt x="0" y="2580191"/>
                </a:lnTo>
                <a:lnTo>
                  <a:pt x="2580191" y="2580191"/>
                </a:lnTo>
                <a:lnTo>
                  <a:pt x="258019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 flipH="1">
            <a:off x="-19050" y="2565477"/>
            <a:ext cx="2580191" cy="2580191"/>
          </a:xfrm>
          <a:custGeom>
            <a:avLst/>
            <a:gdLst/>
            <a:ahLst/>
            <a:cxnLst/>
            <a:rect l="l" t="t" r="r" b="b"/>
            <a:pathLst>
              <a:path w="2580191" h="2580191">
                <a:moveTo>
                  <a:pt x="2580191" y="0"/>
                </a:moveTo>
                <a:lnTo>
                  <a:pt x="0" y="0"/>
                </a:lnTo>
                <a:lnTo>
                  <a:pt x="0" y="2580191"/>
                </a:lnTo>
                <a:lnTo>
                  <a:pt x="2580191" y="2580191"/>
                </a:lnTo>
                <a:lnTo>
                  <a:pt x="2580191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 rot="5400000" flipH="1">
            <a:off x="-19050" y="0"/>
            <a:ext cx="2580191" cy="2580191"/>
          </a:xfrm>
          <a:custGeom>
            <a:avLst/>
            <a:gdLst/>
            <a:ahLst/>
            <a:cxnLst/>
            <a:rect l="l" t="t" r="r" b="b"/>
            <a:pathLst>
              <a:path w="2580191" h="2580191">
                <a:moveTo>
                  <a:pt x="2580191" y="0"/>
                </a:moveTo>
                <a:lnTo>
                  <a:pt x="0" y="0"/>
                </a:lnTo>
                <a:lnTo>
                  <a:pt x="0" y="2580191"/>
                </a:lnTo>
                <a:lnTo>
                  <a:pt x="2580191" y="2580191"/>
                </a:lnTo>
                <a:lnTo>
                  <a:pt x="2580191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16208631" y="130"/>
            <a:ext cx="2079369" cy="2079369"/>
          </a:xfrm>
          <a:custGeom>
            <a:avLst/>
            <a:gdLst/>
            <a:ahLst/>
            <a:cxnLst/>
            <a:rect l="l" t="t" r="r" b="b"/>
            <a:pathLst>
              <a:path w="2079369" h="2079369">
                <a:moveTo>
                  <a:pt x="0" y="0"/>
                </a:moveTo>
                <a:lnTo>
                  <a:pt x="2079369" y="0"/>
                </a:lnTo>
                <a:lnTo>
                  <a:pt x="2079369" y="2079369"/>
                </a:lnTo>
                <a:lnTo>
                  <a:pt x="0" y="207936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859644" y="9446127"/>
            <a:ext cx="11969869" cy="2524554"/>
          </a:xfrm>
          <a:custGeom>
            <a:avLst/>
            <a:gdLst/>
            <a:ahLst/>
            <a:cxnLst/>
            <a:rect l="l" t="t" r="r" b="b"/>
            <a:pathLst>
              <a:path w="11969869" h="2524554">
                <a:moveTo>
                  <a:pt x="0" y="0"/>
                </a:moveTo>
                <a:lnTo>
                  <a:pt x="11969869" y="0"/>
                </a:lnTo>
                <a:lnTo>
                  <a:pt x="11969869" y="2524554"/>
                </a:lnTo>
                <a:lnTo>
                  <a:pt x="0" y="25245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251113" y="-1409593"/>
            <a:ext cx="11578399" cy="2441990"/>
          </a:xfrm>
          <a:custGeom>
            <a:avLst/>
            <a:gdLst/>
            <a:ahLst/>
            <a:cxnLst/>
            <a:rect l="l" t="t" r="r" b="b"/>
            <a:pathLst>
              <a:path w="11578399" h="2441990">
                <a:moveTo>
                  <a:pt x="0" y="0"/>
                </a:moveTo>
                <a:lnTo>
                  <a:pt x="11578400" y="0"/>
                </a:lnTo>
                <a:lnTo>
                  <a:pt x="11578400" y="2441990"/>
                </a:lnTo>
                <a:lnTo>
                  <a:pt x="0" y="24419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TextBox 4"/>
          <p:cNvSpPr txBox="1"/>
          <p:nvPr/>
        </p:nvSpPr>
        <p:spPr>
          <a:xfrm>
            <a:off x="3154790" y="1085850"/>
            <a:ext cx="10951051" cy="1000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700"/>
              </a:lnSpc>
            </a:pPr>
            <a:r>
              <a:rPr lang="en-US" sz="7000" b="1" spc="-70">
                <a:solidFill>
                  <a:srgbClr val="EC1C24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Go-to-Market Strategy</a:t>
            </a:r>
          </a:p>
        </p:txBody>
      </p:sp>
      <p:sp>
        <p:nvSpPr>
          <p:cNvPr id="5" name="Freeform 5"/>
          <p:cNvSpPr/>
          <p:nvPr/>
        </p:nvSpPr>
        <p:spPr>
          <a:xfrm flipH="1">
            <a:off x="-19050" y="7725859"/>
            <a:ext cx="2580191" cy="2580191"/>
          </a:xfrm>
          <a:custGeom>
            <a:avLst/>
            <a:gdLst/>
            <a:ahLst/>
            <a:cxnLst/>
            <a:rect l="l" t="t" r="r" b="b"/>
            <a:pathLst>
              <a:path w="2580191" h="2580191">
                <a:moveTo>
                  <a:pt x="2580191" y="0"/>
                </a:moveTo>
                <a:lnTo>
                  <a:pt x="0" y="0"/>
                </a:lnTo>
                <a:lnTo>
                  <a:pt x="0" y="2580191"/>
                </a:lnTo>
                <a:lnTo>
                  <a:pt x="2580191" y="2580191"/>
                </a:lnTo>
                <a:lnTo>
                  <a:pt x="258019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 rot="5400000" flipH="1">
            <a:off x="-19050" y="5145668"/>
            <a:ext cx="2580191" cy="2580191"/>
          </a:xfrm>
          <a:custGeom>
            <a:avLst/>
            <a:gdLst/>
            <a:ahLst/>
            <a:cxnLst/>
            <a:rect l="l" t="t" r="r" b="b"/>
            <a:pathLst>
              <a:path w="2580191" h="2580191">
                <a:moveTo>
                  <a:pt x="2580191" y="0"/>
                </a:moveTo>
                <a:lnTo>
                  <a:pt x="0" y="0"/>
                </a:lnTo>
                <a:lnTo>
                  <a:pt x="0" y="2580191"/>
                </a:lnTo>
                <a:lnTo>
                  <a:pt x="2580191" y="2580191"/>
                </a:lnTo>
                <a:lnTo>
                  <a:pt x="258019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 flipH="1">
            <a:off x="-19050" y="2565477"/>
            <a:ext cx="2580191" cy="2580191"/>
          </a:xfrm>
          <a:custGeom>
            <a:avLst/>
            <a:gdLst/>
            <a:ahLst/>
            <a:cxnLst/>
            <a:rect l="l" t="t" r="r" b="b"/>
            <a:pathLst>
              <a:path w="2580191" h="2580191">
                <a:moveTo>
                  <a:pt x="2580191" y="0"/>
                </a:moveTo>
                <a:lnTo>
                  <a:pt x="0" y="0"/>
                </a:lnTo>
                <a:lnTo>
                  <a:pt x="0" y="2580191"/>
                </a:lnTo>
                <a:lnTo>
                  <a:pt x="2580191" y="2580191"/>
                </a:lnTo>
                <a:lnTo>
                  <a:pt x="2580191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 rot="5400000" flipH="1">
            <a:off x="-19050" y="0"/>
            <a:ext cx="2580191" cy="2580191"/>
          </a:xfrm>
          <a:custGeom>
            <a:avLst/>
            <a:gdLst/>
            <a:ahLst/>
            <a:cxnLst/>
            <a:rect l="l" t="t" r="r" b="b"/>
            <a:pathLst>
              <a:path w="2580191" h="2580191">
                <a:moveTo>
                  <a:pt x="2580191" y="0"/>
                </a:moveTo>
                <a:lnTo>
                  <a:pt x="0" y="0"/>
                </a:lnTo>
                <a:lnTo>
                  <a:pt x="0" y="2580191"/>
                </a:lnTo>
                <a:lnTo>
                  <a:pt x="2580191" y="2580191"/>
                </a:lnTo>
                <a:lnTo>
                  <a:pt x="2580191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>
            <a:off x="16208631" y="130"/>
            <a:ext cx="2079369" cy="2079369"/>
          </a:xfrm>
          <a:custGeom>
            <a:avLst/>
            <a:gdLst/>
            <a:ahLst/>
            <a:cxnLst/>
            <a:rect l="l" t="t" r="r" b="b"/>
            <a:pathLst>
              <a:path w="2079369" h="2079369">
                <a:moveTo>
                  <a:pt x="0" y="0"/>
                </a:moveTo>
                <a:lnTo>
                  <a:pt x="2079369" y="0"/>
                </a:lnTo>
                <a:lnTo>
                  <a:pt x="2079369" y="2079369"/>
                </a:lnTo>
                <a:lnTo>
                  <a:pt x="0" y="207936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154790" y="2508327"/>
            <a:ext cx="12460193" cy="4939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just">
              <a:lnSpc>
                <a:spcPts val="3919"/>
              </a:lnSpc>
              <a:spcBef>
                <a:spcPct val="0"/>
              </a:spcBef>
              <a:buFont typeface="Arial"/>
              <a:buChar char="•"/>
            </a:pPr>
            <a:r>
              <a:rPr lang="en-US" sz="2799">
                <a:solidFill>
                  <a:srgbClr val="EC1C24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Describe your initial plan for penetrating market; acquiring and retaining customers (e.g., digital marketing, partnerships, field sales, SEO, social, B2B, influencer, etc.)</a:t>
            </a:r>
          </a:p>
          <a:p>
            <a:pPr marL="604519" lvl="1" indent="-302260" algn="just">
              <a:lnSpc>
                <a:spcPts val="3919"/>
              </a:lnSpc>
              <a:spcBef>
                <a:spcPct val="0"/>
              </a:spcBef>
              <a:buFont typeface="Arial"/>
              <a:buChar char="•"/>
            </a:pPr>
            <a:r>
              <a:rPr lang="en-US" sz="2799">
                <a:solidFill>
                  <a:srgbClr val="EC1C24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List key marketing and sales tactics (launch events, influencer outreach, pilot programs)</a:t>
            </a:r>
          </a:p>
          <a:p>
            <a:pPr marL="604519" lvl="1" indent="-302260" algn="just">
              <a:lnSpc>
                <a:spcPts val="3919"/>
              </a:lnSpc>
              <a:spcBef>
                <a:spcPct val="0"/>
              </a:spcBef>
              <a:buFont typeface="Arial"/>
              <a:buChar char="•"/>
            </a:pPr>
            <a:r>
              <a:rPr lang="en-US" sz="2799">
                <a:solidFill>
                  <a:srgbClr val="EC1C24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Identify initial target market segments and geographic focus</a:t>
            </a:r>
          </a:p>
          <a:p>
            <a:pPr marL="604519" lvl="1" indent="-302260" algn="just">
              <a:lnSpc>
                <a:spcPts val="3919"/>
              </a:lnSpc>
              <a:spcBef>
                <a:spcPct val="0"/>
              </a:spcBef>
              <a:buFont typeface="Arial"/>
              <a:buChar char="•"/>
            </a:pPr>
            <a:r>
              <a:rPr lang="en-US" sz="2799">
                <a:solidFill>
                  <a:srgbClr val="EC1C24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Briefly mention metrics for success (e.g., CAC, customer retention, sales targets)</a:t>
            </a:r>
          </a:p>
          <a:p>
            <a:pPr marL="604519" lvl="1" indent="-302260" algn="just">
              <a:lnSpc>
                <a:spcPts val="3919"/>
              </a:lnSpc>
              <a:spcBef>
                <a:spcPct val="0"/>
              </a:spcBef>
              <a:buFont typeface="Arial"/>
              <a:buChar char="•"/>
            </a:pPr>
            <a:r>
              <a:rPr lang="en-US" sz="2799">
                <a:solidFill>
                  <a:srgbClr val="EC1C24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Partnerships and distribution</a:t>
            </a:r>
          </a:p>
          <a:p>
            <a:pPr marL="0" lvl="0" indent="0" algn="just">
              <a:lnSpc>
                <a:spcPts val="3919"/>
              </a:lnSpc>
              <a:spcBef>
                <a:spcPct val="0"/>
              </a:spcBef>
            </a:pPr>
            <a:endParaRPr lang="en-US" sz="2799">
              <a:solidFill>
                <a:srgbClr val="EC1C24"/>
              </a:solidFill>
              <a:latin typeface="HK Grotesk Light"/>
              <a:ea typeface="HK Grotesk Light"/>
              <a:cs typeface="HK Grotesk Light"/>
              <a:sym typeface="HK Grotesk Light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1990828" y="938873"/>
            <a:ext cx="1140626" cy="1140626"/>
          </a:xfrm>
          <a:custGeom>
            <a:avLst/>
            <a:gdLst/>
            <a:ahLst/>
            <a:cxnLst/>
            <a:rect l="l" t="t" r="r" b="b"/>
            <a:pathLst>
              <a:path w="1140626" h="1140626">
                <a:moveTo>
                  <a:pt x="0" y="0"/>
                </a:moveTo>
                <a:lnTo>
                  <a:pt x="1140626" y="0"/>
                </a:lnTo>
                <a:lnTo>
                  <a:pt x="1140626" y="1140626"/>
                </a:lnTo>
                <a:lnTo>
                  <a:pt x="0" y="114062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19050" y="7725859"/>
            <a:ext cx="2580191" cy="2580191"/>
          </a:xfrm>
          <a:custGeom>
            <a:avLst/>
            <a:gdLst/>
            <a:ahLst/>
            <a:cxnLst/>
            <a:rect l="l" t="t" r="r" b="b"/>
            <a:pathLst>
              <a:path w="2580191" h="2580191">
                <a:moveTo>
                  <a:pt x="2580191" y="0"/>
                </a:moveTo>
                <a:lnTo>
                  <a:pt x="0" y="0"/>
                </a:lnTo>
                <a:lnTo>
                  <a:pt x="0" y="2580191"/>
                </a:lnTo>
                <a:lnTo>
                  <a:pt x="2580191" y="2580191"/>
                </a:lnTo>
                <a:lnTo>
                  <a:pt x="258019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rot="5400000" flipH="1">
            <a:off x="-19050" y="5145668"/>
            <a:ext cx="2580191" cy="2580191"/>
          </a:xfrm>
          <a:custGeom>
            <a:avLst/>
            <a:gdLst/>
            <a:ahLst/>
            <a:cxnLst/>
            <a:rect l="l" t="t" r="r" b="b"/>
            <a:pathLst>
              <a:path w="2580191" h="2580191">
                <a:moveTo>
                  <a:pt x="2580191" y="0"/>
                </a:moveTo>
                <a:lnTo>
                  <a:pt x="0" y="0"/>
                </a:lnTo>
                <a:lnTo>
                  <a:pt x="0" y="2580191"/>
                </a:lnTo>
                <a:lnTo>
                  <a:pt x="2580191" y="2580191"/>
                </a:lnTo>
                <a:lnTo>
                  <a:pt x="258019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 rot="5400000" flipH="1">
            <a:off x="-19050" y="0"/>
            <a:ext cx="2580191" cy="2580191"/>
          </a:xfrm>
          <a:custGeom>
            <a:avLst/>
            <a:gdLst/>
            <a:ahLst/>
            <a:cxnLst/>
            <a:rect l="l" t="t" r="r" b="b"/>
            <a:pathLst>
              <a:path w="2580191" h="2580191">
                <a:moveTo>
                  <a:pt x="2580191" y="0"/>
                </a:moveTo>
                <a:lnTo>
                  <a:pt x="0" y="0"/>
                </a:lnTo>
                <a:lnTo>
                  <a:pt x="0" y="2580191"/>
                </a:lnTo>
                <a:lnTo>
                  <a:pt x="2580191" y="2580191"/>
                </a:lnTo>
                <a:lnTo>
                  <a:pt x="25801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flipH="1">
            <a:off x="-19050" y="2565477"/>
            <a:ext cx="2580191" cy="2580191"/>
          </a:xfrm>
          <a:custGeom>
            <a:avLst/>
            <a:gdLst/>
            <a:ahLst/>
            <a:cxnLst/>
            <a:rect l="l" t="t" r="r" b="b"/>
            <a:pathLst>
              <a:path w="2580191" h="2580191">
                <a:moveTo>
                  <a:pt x="2580191" y="0"/>
                </a:moveTo>
                <a:lnTo>
                  <a:pt x="0" y="0"/>
                </a:lnTo>
                <a:lnTo>
                  <a:pt x="0" y="2580191"/>
                </a:lnTo>
                <a:lnTo>
                  <a:pt x="2580191" y="2580191"/>
                </a:lnTo>
                <a:lnTo>
                  <a:pt x="25801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aphicFrame>
        <p:nvGraphicFramePr>
          <p:cNvPr id="6" name="Table 6"/>
          <p:cNvGraphicFramePr>
            <a:graphicFrameLocks noGrp="1"/>
          </p:cNvGraphicFramePr>
          <p:nvPr/>
        </p:nvGraphicFramePr>
        <p:xfrm>
          <a:off x="3437437" y="3088268"/>
          <a:ext cx="13821864" cy="6267450"/>
        </p:xfrm>
        <a:graphic>
          <a:graphicData uri="http://schemas.openxmlformats.org/drawingml/2006/table">
            <a:tbl>
              <a:tblPr/>
              <a:tblGrid>
                <a:gridCol w="2303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3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36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36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036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036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44575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1">
                          <a:solidFill>
                            <a:srgbClr val="FFFFFF"/>
                          </a:solidFill>
                          <a:latin typeface="HK Grotesk Bold"/>
                          <a:ea typeface="HK Grotesk Bold"/>
                          <a:cs typeface="HK Grotesk Bold"/>
                          <a:sym typeface="HK Grotesk Bold"/>
                        </a:rPr>
                        <a:t>Parameter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B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HK Grotesk"/>
                          <a:ea typeface="HK Grotesk"/>
                          <a:cs typeface="HK Grotesk"/>
                          <a:sym typeface="HK Grotesk"/>
                        </a:rPr>
                        <a:t>YourStartup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B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1">
                          <a:solidFill>
                            <a:srgbClr val="FFFFFF"/>
                          </a:solidFill>
                          <a:latin typeface="HK Grotesk Bold"/>
                          <a:ea typeface="HK Grotesk Bold"/>
                          <a:cs typeface="HK Grotesk Bold"/>
                          <a:sym typeface="HK Grotesk Bold"/>
                        </a:rPr>
                        <a:t>Competitor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B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1">
                          <a:solidFill>
                            <a:srgbClr val="FFFFFF"/>
                          </a:solidFill>
                          <a:latin typeface="HK Grotesk Bold"/>
                          <a:ea typeface="HK Grotesk Bold"/>
                          <a:cs typeface="HK Grotesk Bold"/>
                          <a:sym typeface="HK Grotesk Bold"/>
                        </a:rPr>
                        <a:t>Competitor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B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1">
                          <a:solidFill>
                            <a:srgbClr val="FFFFFF"/>
                          </a:solidFill>
                          <a:latin typeface="HK Grotesk Bold"/>
                          <a:ea typeface="HK Grotesk Bold"/>
                          <a:cs typeface="HK Grotesk Bold"/>
                          <a:sym typeface="HK Grotesk Bold"/>
                        </a:rPr>
                        <a:t>Competitor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B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1">
                          <a:solidFill>
                            <a:srgbClr val="FFFFFF"/>
                          </a:solidFill>
                          <a:latin typeface="HK Grotesk Bold"/>
                          <a:ea typeface="HK Grotesk Bold"/>
                          <a:cs typeface="HK Grotesk Bold"/>
                          <a:sym typeface="HK Grotesk Bold"/>
                        </a:rPr>
                        <a:t>Competitor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B0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4575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HK Grotesk"/>
                          <a:ea typeface="HK Grotesk"/>
                          <a:cs typeface="HK Grotesk"/>
                          <a:sym typeface="HK Grotesk"/>
                        </a:rPr>
                        <a:t>Parameter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25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A9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A9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A9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A9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4575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HK Grotesk"/>
                          <a:ea typeface="HK Grotesk"/>
                          <a:cs typeface="HK Grotesk"/>
                          <a:sym typeface="HK Grotesk"/>
                        </a:rPr>
                        <a:t>Parameter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25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A9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A9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A9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A9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4575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HK Grotesk"/>
                          <a:ea typeface="HK Grotesk"/>
                          <a:cs typeface="HK Grotesk"/>
                          <a:sym typeface="HK Grotesk"/>
                        </a:rPr>
                        <a:t>Parameter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25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A9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A9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A9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A9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4575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HK Grotesk"/>
                          <a:ea typeface="HK Grotesk"/>
                          <a:cs typeface="HK Grotesk"/>
                          <a:sym typeface="HK Grotesk"/>
                        </a:rPr>
                        <a:t>Parameter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25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A9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A9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A9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A9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44575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HK Grotesk"/>
                          <a:ea typeface="HK Grotesk"/>
                          <a:cs typeface="HK Grotesk"/>
                          <a:sym typeface="HK Grotesk"/>
                        </a:rPr>
                        <a:t>Parameter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25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A9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A9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A9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A9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Freeform 7"/>
          <p:cNvSpPr/>
          <p:nvPr/>
        </p:nvSpPr>
        <p:spPr>
          <a:xfrm>
            <a:off x="8755672" y="6369823"/>
            <a:ext cx="795706" cy="795706"/>
          </a:xfrm>
          <a:custGeom>
            <a:avLst/>
            <a:gdLst/>
            <a:ahLst/>
            <a:cxnLst/>
            <a:rect l="l" t="t" r="r" b="b"/>
            <a:pathLst>
              <a:path w="795706" h="795706">
                <a:moveTo>
                  <a:pt x="0" y="0"/>
                </a:moveTo>
                <a:lnTo>
                  <a:pt x="795706" y="0"/>
                </a:lnTo>
                <a:lnTo>
                  <a:pt x="795706" y="795706"/>
                </a:lnTo>
                <a:lnTo>
                  <a:pt x="0" y="7957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1052048" y="6369823"/>
            <a:ext cx="795706" cy="795706"/>
          </a:xfrm>
          <a:custGeom>
            <a:avLst/>
            <a:gdLst/>
            <a:ahLst/>
            <a:cxnLst/>
            <a:rect l="l" t="t" r="r" b="b"/>
            <a:pathLst>
              <a:path w="795706" h="795706">
                <a:moveTo>
                  <a:pt x="0" y="0"/>
                </a:moveTo>
                <a:lnTo>
                  <a:pt x="795707" y="0"/>
                </a:lnTo>
                <a:lnTo>
                  <a:pt x="795707" y="795706"/>
                </a:lnTo>
                <a:lnTo>
                  <a:pt x="0" y="7957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052048" y="4192579"/>
            <a:ext cx="795706" cy="795706"/>
          </a:xfrm>
          <a:custGeom>
            <a:avLst/>
            <a:gdLst/>
            <a:ahLst/>
            <a:cxnLst/>
            <a:rect l="l" t="t" r="r" b="b"/>
            <a:pathLst>
              <a:path w="795706" h="795706">
                <a:moveTo>
                  <a:pt x="0" y="0"/>
                </a:moveTo>
                <a:lnTo>
                  <a:pt x="795707" y="0"/>
                </a:lnTo>
                <a:lnTo>
                  <a:pt x="795707" y="795706"/>
                </a:lnTo>
                <a:lnTo>
                  <a:pt x="0" y="7957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419380" y="5262732"/>
            <a:ext cx="795706" cy="795706"/>
          </a:xfrm>
          <a:custGeom>
            <a:avLst/>
            <a:gdLst/>
            <a:ahLst/>
            <a:cxnLst/>
            <a:rect l="l" t="t" r="r" b="b"/>
            <a:pathLst>
              <a:path w="795706" h="795706">
                <a:moveTo>
                  <a:pt x="0" y="0"/>
                </a:moveTo>
                <a:lnTo>
                  <a:pt x="795706" y="0"/>
                </a:lnTo>
                <a:lnTo>
                  <a:pt x="795706" y="795707"/>
                </a:lnTo>
                <a:lnTo>
                  <a:pt x="0" y="7957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772906" y="5282002"/>
            <a:ext cx="795706" cy="795706"/>
          </a:xfrm>
          <a:custGeom>
            <a:avLst/>
            <a:gdLst/>
            <a:ahLst/>
            <a:cxnLst/>
            <a:rect l="l" t="t" r="r" b="b"/>
            <a:pathLst>
              <a:path w="795706" h="795706">
                <a:moveTo>
                  <a:pt x="0" y="0"/>
                </a:moveTo>
                <a:lnTo>
                  <a:pt x="795707" y="0"/>
                </a:lnTo>
                <a:lnTo>
                  <a:pt x="795707" y="795706"/>
                </a:lnTo>
                <a:lnTo>
                  <a:pt x="0" y="7957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5790208" y="6400868"/>
            <a:ext cx="795706" cy="795706"/>
          </a:xfrm>
          <a:custGeom>
            <a:avLst/>
            <a:gdLst/>
            <a:ahLst/>
            <a:cxnLst/>
            <a:rect l="l" t="t" r="r" b="b"/>
            <a:pathLst>
              <a:path w="795706" h="795706">
                <a:moveTo>
                  <a:pt x="0" y="0"/>
                </a:moveTo>
                <a:lnTo>
                  <a:pt x="795706" y="0"/>
                </a:lnTo>
                <a:lnTo>
                  <a:pt x="795706" y="795707"/>
                </a:lnTo>
                <a:lnTo>
                  <a:pt x="0" y="7957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8755672" y="8550487"/>
            <a:ext cx="795706" cy="795706"/>
          </a:xfrm>
          <a:custGeom>
            <a:avLst/>
            <a:gdLst/>
            <a:ahLst/>
            <a:cxnLst/>
            <a:rect l="l" t="t" r="r" b="b"/>
            <a:pathLst>
              <a:path w="795706" h="795706">
                <a:moveTo>
                  <a:pt x="0" y="0"/>
                </a:moveTo>
                <a:lnTo>
                  <a:pt x="795706" y="0"/>
                </a:lnTo>
                <a:lnTo>
                  <a:pt x="795706" y="795706"/>
                </a:lnTo>
                <a:lnTo>
                  <a:pt x="0" y="7957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1052048" y="8550487"/>
            <a:ext cx="795706" cy="795706"/>
          </a:xfrm>
          <a:custGeom>
            <a:avLst/>
            <a:gdLst/>
            <a:ahLst/>
            <a:cxnLst/>
            <a:rect l="l" t="t" r="r" b="b"/>
            <a:pathLst>
              <a:path w="795706" h="795706">
                <a:moveTo>
                  <a:pt x="0" y="0"/>
                </a:moveTo>
                <a:lnTo>
                  <a:pt x="795707" y="0"/>
                </a:lnTo>
                <a:lnTo>
                  <a:pt x="795707" y="795706"/>
                </a:lnTo>
                <a:lnTo>
                  <a:pt x="0" y="7957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3419380" y="7443396"/>
            <a:ext cx="795706" cy="795706"/>
          </a:xfrm>
          <a:custGeom>
            <a:avLst/>
            <a:gdLst/>
            <a:ahLst/>
            <a:cxnLst/>
            <a:rect l="l" t="t" r="r" b="b"/>
            <a:pathLst>
              <a:path w="795706" h="795706">
                <a:moveTo>
                  <a:pt x="0" y="0"/>
                </a:moveTo>
                <a:lnTo>
                  <a:pt x="795706" y="0"/>
                </a:lnTo>
                <a:lnTo>
                  <a:pt x="795706" y="795706"/>
                </a:lnTo>
                <a:lnTo>
                  <a:pt x="0" y="7957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6440805" y="4222023"/>
            <a:ext cx="723003" cy="736819"/>
          </a:xfrm>
          <a:custGeom>
            <a:avLst/>
            <a:gdLst/>
            <a:ahLst/>
            <a:cxnLst/>
            <a:rect l="l" t="t" r="r" b="b"/>
            <a:pathLst>
              <a:path w="723003" h="736819">
                <a:moveTo>
                  <a:pt x="0" y="0"/>
                </a:moveTo>
                <a:lnTo>
                  <a:pt x="723003" y="0"/>
                </a:lnTo>
                <a:lnTo>
                  <a:pt x="723003" y="736818"/>
                </a:lnTo>
                <a:lnTo>
                  <a:pt x="0" y="73681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8782498" y="4222023"/>
            <a:ext cx="723003" cy="736819"/>
          </a:xfrm>
          <a:custGeom>
            <a:avLst/>
            <a:gdLst/>
            <a:ahLst/>
            <a:cxnLst/>
            <a:rect l="l" t="t" r="r" b="b"/>
            <a:pathLst>
              <a:path w="723003" h="736819">
                <a:moveTo>
                  <a:pt x="0" y="0"/>
                </a:moveTo>
                <a:lnTo>
                  <a:pt x="723004" y="0"/>
                </a:lnTo>
                <a:lnTo>
                  <a:pt x="723004" y="736818"/>
                </a:lnTo>
                <a:lnTo>
                  <a:pt x="0" y="73681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3467005" y="4222023"/>
            <a:ext cx="723003" cy="736819"/>
          </a:xfrm>
          <a:custGeom>
            <a:avLst/>
            <a:gdLst/>
            <a:ahLst/>
            <a:cxnLst/>
            <a:rect l="l" t="t" r="r" b="b"/>
            <a:pathLst>
              <a:path w="723003" h="736819">
                <a:moveTo>
                  <a:pt x="0" y="0"/>
                </a:moveTo>
                <a:lnTo>
                  <a:pt x="723003" y="0"/>
                </a:lnTo>
                <a:lnTo>
                  <a:pt x="723003" y="736818"/>
                </a:lnTo>
                <a:lnTo>
                  <a:pt x="0" y="73681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5809258" y="4222023"/>
            <a:ext cx="723003" cy="736819"/>
          </a:xfrm>
          <a:custGeom>
            <a:avLst/>
            <a:gdLst/>
            <a:ahLst/>
            <a:cxnLst/>
            <a:rect l="l" t="t" r="r" b="b"/>
            <a:pathLst>
              <a:path w="723003" h="736819">
                <a:moveTo>
                  <a:pt x="0" y="0"/>
                </a:moveTo>
                <a:lnTo>
                  <a:pt x="723003" y="0"/>
                </a:lnTo>
                <a:lnTo>
                  <a:pt x="723003" y="736818"/>
                </a:lnTo>
                <a:lnTo>
                  <a:pt x="0" y="73681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6440805" y="6388139"/>
            <a:ext cx="723003" cy="736819"/>
          </a:xfrm>
          <a:custGeom>
            <a:avLst/>
            <a:gdLst/>
            <a:ahLst/>
            <a:cxnLst/>
            <a:rect l="l" t="t" r="r" b="b"/>
            <a:pathLst>
              <a:path w="723003" h="736819">
                <a:moveTo>
                  <a:pt x="0" y="0"/>
                </a:moveTo>
                <a:lnTo>
                  <a:pt x="723003" y="0"/>
                </a:lnTo>
                <a:lnTo>
                  <a:pt x="723003" y="736818"/>
                </a:lnTo>
                <a:lnTo>
                  <a:pt x="0" y="73681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3467005" y="6388139"/>
            <a:ext cx="723003" cy="736819"/>
          </a:xfrm>
          <a:custGeom>
            <a:avLst/>
            <a:gdLst/>
            <a:ahLst/>
            <a:cxnLst/>
            <a:rect l="l" t="t" r="r" b="b"/>
            <a:pathLst>
              <a:path w="723003" h="736819">
                <a:moveTo>
                  <a:pt x="0" y="0"/>
                </a:moveTo>
                <a:lnTo>
                  <a:pt x="723003" y="0"/>
                </a:lnTo>
                <a:lnTo>
                  <a:pt x="723003" y="736818"/>
                </a:lnTo>
                <a:lnTo>
                  <a:pt x="0" y="73681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6440805" y="5335259"/>
            <a:ext cx="723003" cy="736819"/>
          </a:xfrm>
          <a:custGeom>
            <a:avLst/>
            <a:gdLst/>
            <a:ahLst/>
            <a:cxnLst/>
            <a:rect l="l" t="t" r="r" b="b"/>
            <a:pathLst>
              <a:path w="723003" h="736819">
                <a:moveTo>
                  <a:pt x="0" y="0"/>
                </a:moveTo>
                <a:lnTo>
                  <a:pt x="723003" y="0"/>
                </a:lnTo>
                <a:lnTo>
                  <a:pt x="723003" y="736819"/>
                </a:lnTo>
                <a:lnTo>
                  <a:pt x="0" y="73681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8782498" y="5335259"/>
            <a:ext cx="723003" cy="736819"/>
          </a:xfrm>
          <a:custGeom>
            <a:avLst/>
            <a:gdLst/>
            <a:ahLst/>
            <a:cxnLst/>
            <a:rect l="l" t="t" r="r" b="b"/>
            <a:pathLst>
              <a:path w="723003" h="736819">
                <a:moveTo>
                  <a:pt x="0" y="0"/>
                </a:moveTo>
                <a:lnTo>
                  <a:pt x="723004" y="0"/>
                </a:lnTo>
                <a:lnTo>
                  <a:pt x="723004" y="736819"/>
                </a:lnTo>
                <a:lnTo>
                  <a:pt x="0" y="73681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1124752" y="5335259"/>
            <a:ext cx="723003" cy="736819"/>
          </a:xfrm>
          <a:custGeom>
            <a:avLst/>
            <a:gdLst/>
            <a:ahLst/>
            <a:cxnLst/>
            <a:rect l="l" t="t" r="r" b="b"/>
            <a:pathLst>
              <a:path w="723003" h="736819">
                <a:moveTo>
                  <a:pt x="0" y="0"/>
                </a:moveTo>
                <a:lnTo>
                  <a:pt x="723003" y="0"/>
                </a:lnTo>
                <a:lnTo>
                  <a:pt x="723003" y="736819"/>
                </a:lnTo>
                <a:lnTo>
                  <a:pt x="0" y="73681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6440805" y="7501375"/>
            <a:ext cx="723003" cy="736819"/>
          </a:xfrm>
          <a:custGeom>
            <a:avLst/>
            <a:gdLst/>
            <a:ahLst/>
            <a:cxnLst/>
            <a:rect l="l" t="t" r="r" b="b"/>
            <a:pathLst>
              <a:path w="723003" h="736819">
                <a:moveTo>
                  <a:pt x="0" y="0"/>
                </a:moveTo>
                <a:lnTo>
                  <a:pt x="723003" y="0"/>
                </a:lnTo>
                <a:lnTo>
                  <a:pt x="723003" y="736818"/>
                </a:lnTo>
                <a:lnTo>
                  <a:pt x="0" y="73681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8782498" y="7501375"/>
            <a:ext cx="723003" cy="736819"/>
          </a:xfrm>
          <a:custGeom>
            <a:avLst/>
            <a:gdLst/>
            <a:ahLst/>
            <a:cxnLst/>
            <a:rect l="l" t="t" r="r" b="b"/>
            <a:pathLst>
              <a:path w="723003" h="736819">
                <a:moveTo>
                  <a:pt x="0" y="0"/>
                </a:moveTo>
                <a:lnTo>
                  <a:pt x="723004" y="0"/>
                </a:lnTo>
                <a:lnTo>
                  <a:pt x="723004" y="736818"/>
                </a:lnTo>
                <a:lnTo>
                  <a:pt x="0" y="73681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11124752" y="7501375"/>
            <a:ext cx="723003" cy="736819"/>
          </a:xfrm>
          <a:custGeom>
            <a:avLst/>
            <a:gdLst/>
            <a:ahLst/>
            <a:cxnLst/>
            <a:rect l="l" t="t" r="r" b="b"/>
            <a:pathLst>
              <a:path w="723003" h="736819">
                <a:moveTo>
                  <a:pt x="0" y="0"/>
                </a:moveTo>
                <a:lnTo>
                  <a:pt x="723003" y="0"/>
                </a:lnTo>
                <a:lnTo>
                  <a:pt x="723003" y="736818"/>
                </a:lnTo>
                <a:lnTo>
                  <a:pt x="0" y="73681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15809258" y="7501375"/>
            <a:ext cx="723003" cy="736819"/>
          </a:xfrm>
          <a:custGeom>
            <a:avLst/>
            <a:gdLst/>
            <a:ahLst/>
            <a:cxnLst/>
            <a:rect l="l" t="t" r="r" b="b"/>
            <a:pathLst>
              <a:path w="723003" h="736819">
                <a:moveTo>
                  <a:pt x="0" y="0"/>
                </a:moveTo>
                <a:lnTo>
                  <a:pt x="723003" y="0"/>
                </a:lnTo>
                <a:lnTo>
                  <a:pt x="723003" y="736818"/>
                </a:lnTo>
                <a:lnTo>
                  <a:pt x="0" y="73681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6440805" y="8542993"/>
            <a:ext cx="723003" cy="736819"/>
          </a:xfrm>
          <a:custGeom>
            <a:avLst/>
            <a:gdLst/>
            <a:ahLst/>
            <a:cxnLst/>
            <a:rect l="l" t="t" r="r" b="b"/>
            <a:pathLst>
              <a:path w="723003" h="736819">
                <a:moveTo>
                  <a:pt x="0" y="0"/>
                </a:moveTo>
                <a:lnTo>
                  <a:pt x="723003" y="0"/>
                </a:lnTo>
                <a:lnTo>
                  <a:pt x="723003" y="736819"/>
                </a:lnTo>
                <a:lnTo>
                  <a:pt x="0" y="73681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13467005" y="8542993"/>
            <a:ext cx="723003" cy="736819"/>
          </a:xfrm>
          <a:custGeom>
            <a:avLst/>
            <a:gdLst/>
            <a:ahLst/>
            <a:cxnLst/>
            <a:rect l="l" t="t" r="r" b="b"/>
            <a:pathLst>
              <a:path w="723003" h="736819">
                <a:moveTo>
                  <a:pt x="0" y="0"/>
                </a:moveTo>
                <a:lnTo>
                  <a:pt x="723003" y="0"/>
                </a:lnTo>
                <a:lnTo>
                  <a:pt x="723003" y="736819"/>
                </a:lnTo>
                <a:lnTo>
                  <a:pt x="0" y="73681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15809258" y="8542993"/>
            <a:ext cx="723003" cy="736819"/>
          </a:xfrm>
          <a:custGeom>
            <a:avLst/>
            <a:gdLst/>
            <a:ahLst/>
            <a:cxnLst/>
            <a:rect l="l" t="t" r="r" b="b"/>
            <a:pathLst>
              <a:path w="723003" h="736819">
                <a:moveTo>
                  <a:pt x="0" y="0"/>
                </a:moveTo>
                <a:lnTo>
                  <a:pt x="723003" y="0"/>
                </a:lnTo>
                <a:lnTo>
                  <a:pt x="723003" y="736819"/>
                </a:lnTo>
                <a:lnTo>
                  <a:pt x="0" y="73681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32" name="TextBox 32"/>
          <p:cNvSpPr txBox="1"/>
          <p:nvPr/>
        </p:nvSpPr>
        <p:spPr>
          <a:xfrm>
            <a:off x="3437437" y="1085850"/>
            <a:ext cx="13265244" cy="1000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700"/>
              </a:lnSpc>
            </a:pPr>
            <a:r>
              <a:rPr lang="en-US" sz="7000" b="1" spc="-70">
                <a:solidFill>
                  <a:srgbClr val="EC1C24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Competitor Analysis</a:t>
            </a:r>
          </a:p>
        </p:txBody>
      </p:sp>
      <p:sp>
        <p:nvSpPr>
          <p:cNvPr id="33" name="Freeform 33"/>
          <p:cNvSpPr/>
          <p:nvPr/>
        </p:nvSpPr>
        <p:spPr>
          <a:xfrm>
            <a:off x="16208631" y="130"/>
            <a:ext cx="2079369" cy="2079369"/>
          </a:xfrm>
          <a:custGeom>
            <a:avLst/>
            <a:gdLst/>
            <a:ahLst/>
            <a:cxnLst/>
            <a:rect l="l" t="t" r="r" b="b"/>
            <a:pathLst>
              <a:path w="2079369" h="2079369">
                <a:moveTo>
                  <a:pt x="0" y="0"/>
                </a:moveTo>
                <a:lnTo>
                  <a:pt x="2079369" y="0"/>
                </a:lnTo>
                <a:lnTo>
                  <a:pt x="2079369" y="2079369"/>
                </a:lnTo>
                <a:lnTo>
                  <a:pt x="0" y="207936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890</Words>
  <Application>Microsoft Office PowerPoint</Application>
  <PresentationFormat>Custom</PresentationFormat>
  <Paragraphs>152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HK Grotesk Bold</vt:lpstr>
      <vt:lpstr>Nunito Bold</vt:lpstr>
      <vt:lpstr>HK Grotesk</vt:lpstr>
      <vt:lpstr>Nunito</vt:lpstr>
      <vt:lpstr>Calibri</vt:lpstr>
      <vt:lpstr>Arial</vt:lpstr>
      <vt:lpstr>HK Grotesk Light</vt:lpstr>
      <vt:lpstr>Office Theme</vt:lpstr>
      <vt:lpstr>Worksheet</vt:lpstr>
      <vt:lpstr>Microsoft Excel 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Pitch Deck Template for Startups</dc:title>
  <dc:description>Presentation - Your Startup's Vision</dc:description>
  <cp:lastModifiedBy>Charvi Pandey</cp:lastModifiedBy>
  <cp:revision>5</cp:revision>
  <dcterms:created xsi:type="dcterms:W3CDTF">2006-08-16T00:00:00Z</dcterms:created>
  <dcterms:modified xsi:type="dcterms:W3CDTF">2025-08-17T05:26:05Z</dcterms:modified>
  <dc:identifier>DAGvedauiEU</dc:identifier>
</cp:coreProperties>
</file>